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73" r:id="rId5"/>
    <p:sldId id="272" r:id="rId6"/>
    <p:sldId id="274" r:id="rId7"/>
    <p:sldId id="275" r:id="rId8"/>
    <p:sldId id="276" r:id="rId9"/>
    <p:sldId id="277" r:id="rId10"/>
    <p:sldId id="278" r:id="rId11"/>
    <p:sldId id="279" r:id="rId12"/>
    <p:sldId id="264" r:id="rId13"/>
    <p:sldId id="291" r:id="rId14"/>
    <p:sldId id="292" r:id="rId15"/>
    <p:sldId id="293" r:id="rId16"/>
    <p:sldId id="290" r:id="rId17"/>
    <p:sldId id="28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790FAC-E1DF-4C1A-B15C-4B37BD1C498D}"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68A38BC6-7116-4DFC-AE4E-052B25C079EE}">
      <dgm:prSet custT="1"/>
      <dgm:spPr/>
      <dgm:t>
        <a:bodyPr/>
        <a:lstStyle/>
        <a:p>
          <a:pPr>
            <a:defRPr cap="all"/>
          </a:pPr>
          <a:r>
            <a:rPr lang="en-US" sz="2000" kern="1200" cap="all" dirty="0">
              <a:solidFill>
                <a:srgbClr val="FFFFFF"/>
              </a:solidFill>
              <a:latin typeface="Corbel" panose="020B0503020204020204"/>
              <a:ea typeface="+mn-ea"/>
              <a:cs typeface="+mn-cs"/>
            </a:rPr>
            <a:t>1.Video Anomaly Detection in Deep Learning</a:t>
          </a:r>
        </a:p>
        <a:p>
          <a:pPr>
            <a:defRPr cap="all"/>
          </a:pPr>
          <a:r>
            <a:rPr lang="en-US" sz="2000" kern="1200" dirty="0"/>
            <a:t>2.Literature Review</a:t>
          </a:r>
        </a:p>
        <a:p>
          <a:pPr>
            <a:defRPr cap="all"/>
          </a:pPr>
          <a:r>
            <a:rPr lang="en-US" sz="2000" kern="1200" dirty="0"/>
            <a:t>3.</a:t>
          </a:r>
          <a:r>
            <a:rPr lang="en-US" sz="2000" b="1" kern="1200" dirty="0"/>
            <a:t> </a:t>
          </a:r>
          <a:r>
            <a:rPr lang="en-US" sz="2000" kern="1200" cap="all" dirty="0">
              <a:solidFill>
                <a:srgbClr val="FFFFFF"/>
              </a:solidFill>
              <a:latin typeface="Corbel" panose="020B0503020204020204"/>
              <a:ea typeface="+mn-ea"/>
              <a:cs typeface="+mn-cs"/>
            </a:rPr>
            <a:t>Applications of Anomaly Detection in Current Research</a:t>
          </a:r>
        </a:p>
        <a:p>
          <a:r>
            <a:rPr lang="en-US" sz="2000" kern="1200" dirty="0"/>
            <a:t>4.</a:t>
          </a:r>
          <a:r>
            <a:rPr lang="en-US" sz="2000" b="1" kern="1200" dirty="0"/>
            <a:t> </a:t>
          </a:r>
          <a:r>
            <a:rPr lang="en-US" sz="2000" kern="1200" cap="all" dirty="0">
              <a:solidFill>
                <a:srgbClr val="FFFFFF"/>
              </a:solidFill>
              <a:latin typeface="Corbel" panose="020B0503020204020204"/>
              <a:ea typeface="+mn-ea"/>
              <a:cs typeface="+mn-cs"/>
            </a:rPr>
            <a:t>Potential Future Developments</a:t>
          </a:r>
        </a:p>
      </dgm:t>
    </dgm:pt>
    <dgm:pt modelId="{F7538678-1E34-438D-8A03-1503AEA69B4E}" type="parTrans" cxnId="{C7B25D08-6C4A-4FAB-AC42-A8DBBB2829BC}">
      <dgm:prSet/>
      <dgm:spPr/>
      <dgm:t>
        <a:bodyPr/>
        <a:lstStyle/>
        <a:p>
          <a:endParaRPr lang="en-US"/>
        </a:p>
      </dgm:t>
    </dgm:pt>
    <dgm:pt modelId="{444FC896-8795-4DAC-B378-67B039171C54}" type="sibTrans" cxnId="{C7B25D08-6C4A-4FAB-AC42-A8DBBB2829BC}">
      <dgm:prSet/>
      <dgm:spPr/>
      <dgm:t>
        <a:bodyPr/>
        <a:lstStyle/>
        <a:p>
          <a:endParaRPr lang="en-US"/>
        </a:p>
      </dgm:t>
    </dgm:pt>
    <dgm:pt modelId="{3BBA68B3-E356-43E6-8963-DD55858D2462}" type="pres">
      <dgm:prSet presAssocID="{A0790FAC-E1DF-4C1A-B15C-4B37BD1C498D}" presName="Name0" presStyleCnt="0">
        <dgm:presLayoutVars>
          <dgm:dir/>
          <dgm:animLvl val="lvl"/>
          <dgm:resizeHandles val="exact"/>
        </dgm:presLayoutVars>
      </dgm:prSet>
      <dgm:spPr/>
    </dgm:pt>
    <dgm:pt modelId="{751ABB4A-511E-4174-B923-2D8121545679}" type="pres">
      <dgm:prSet presAssocID="{68A38BC6-7116-4DFC-AE4E-052B25C079EE}" presName="linNode" presStyleCnt="0"/>
      <dgm:spPr/>
    </dgm:pt>
    <dgm:pt modelId="{E5A9E6AB-2521-4D75-8127-A954AFC4F81D}" type="pres">
      <dgm:prSet presAssocID="{68A38BC6-7116-4DFC-AE4E-052B25C079EE}" presName="parentText" presStyleLbl="node1" presStyleIdx="0" presStyleCnt="1">
        <dgm:presLayoutVars>
          <dgm:chMax val="1"/>
          <dgm:bulletEnabled val="1"/>
        </dgm:presLayoutVars>
      </dgm:prSet>
      <dgm:spPr/>
    </dgm:pt>
  </dgm:ptLst>
  <dgm:cxnLst>
    <dgm:cxn modelId="{C7B25D08-6C4A-4FAB-AC42-A8DBBB2829BC}" srcId="{A0790FAC-E1DF-4C1A-B15C-4B37BD1C498D}" destId="{68A38BC6-7116-4DFC-AE4E-052B25C079EE}" srcOrd="0" destOrd="0" parTransId="{F7538678-1E34-438D-8A03-1503AEA69B4E}" sibTransId="{444FC896-8795-4DAC-B378-67B039171C54}"/>
    <dgm:cxn modelId="{E003C015-F373-449C-8D5E-D853382EE8AD}" type="presOf" srcId="{68A38BC6-7116-4DFC-AE4E-052B25C079EE}" destId="{E5A9E6AB-2521-4D75-8127-A954AFC4F81D}" srcOrd="0" destOrd="0" presId="urn:microsoft.com/office/officeart/2005/8/layout/vList5"/>
    <dgm:cxn modelId="{F91A533A-5E75-4A75-AB88-00CF028D27E3}" type="presOf" srcId="{A0790FAC-E1DF-4C1A-B15C-4B37BD1C498D}" destId="{3BBA68B3-E356-43E6-8963-DD55858D2462}" srcOrd="0" destOrd="0" presId="urn:microsoft.com/office/officeart/2005/8/layout/vList5"/>
    <dgm:cxn modelId="{09C3F562-8712-46FB-B9F7-61AD80AD7779}" type="presParOf" srcId="{3BBA68B3-E356-43E6-8963-DD55858D2462}" destId="{751ABB4A-511E-4174-B923-2D8121545679}" srcOrd="0" destOrd="0" presId="urn:microsoft.com/office/officeart/2005/8/layout/vList5"/>
    <dgm:cxn modelId="{2DFC82C5-A540-4DA9-A558-1632D20B2CF7}" type="presParOf" srcId="{751ABB4A-511E-4174-B923-2D8121545679}" destId="{E5A9E6AB-2521-4D75-8127-A954AFC4F81D}" srcOrd="0"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F8CDEF-9451-495C-A964-F0F2E4522FDD}"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EDA655FC-E7E9-49BD-956B-AEED57EF0230}">
      <dgm:prSet/>
      <dgm:spPr/>
      <dgm:t>
        <a:bodyPr/>
        <a:lstStyle/>
        <a:p>
          <a:r>
            <a:rPr lang="en-US" dirty="0"/>
            <a:t>S3R -  Self-supervised Sparse Representation for video anomaly detection</a:t>
          </a:r>
        </a:p>
      </dgm:t>
    </dgm:pt>
    <dgm:pt modelId="{F5A57EBE-533D-4D8F-8AED-45D9B3FFCEC7}" type="parTrans" cxnId="{0630C885-D3B6-4E9F-8F3F-7E37C38C62D4}">
      <dgm:prSet/>
      <dgm:spPr/>
      <dgm:t>
        <a:bodyPr/>
        <a:lstStyle/>
        <a:p>
          <a:endParaRPr lang="en-US"/>
        </a:p>
      </dgm:t>
    </dgm:pt>
    <dgm:pt modelId="{48FD0009-A5D7-40A1-853B-F871F95C7E0F}" type="sibTrans" cxnId="{0630C885-D3B6-4E9F-8F3F-7E37C38C62D4}">
      <dgm:prSet/>
      <dgm:spPr/>
      <dgm:t>
        <a:bodyPr/>
        <a:lstStyle/>
        <a:p>
          <a:endParaRPr lang="en-US"/>
        </a:p>
      </dgm:t>
    </dgm:pt>
    <dgm:pt modelId="{B1B9CD4E-FE71-40F4-9044-A9070E18E6F8}">
      <dgm:prSet/>
      <dgm:spPr/>
      <dgm:t>
        <a:bodyPr/>
        <a:lstStyle/>
        <a:p>
          <a:r>
            <a:rPr lang="en-US" dirty="0"/>
            <a:t>RTFM – Robust Temporal Feature Magnitude Learning</a:t>
          </a:r>
        </a:p>
      </dgm:t>
    </dgm:pt>
    <dgm:pt modelId="{86FC1287-13EE-48C0-A38C-8447200BCE20}" type="parTrans" cxnId="{5A26B7F3-F957-4EBA-B2B7-D1517625292C}">
      <dgm:prSet/>
      <dgm:spPr/>
      <dgm:t>
        <a:bodyPr/>
        <a:lstStyle/>
        <a:p>
          <a:endParaRPr lang="en-US"/>
        </a:p>
      </dgm:t>
    </dgm:pt>
    <dgm:pt modelId="{4578F2D6-728D-403F-B53D-2709D74F488E}" type="sibTrans" cxnId="{5A26B7F3-F957-4EBA-B2B7-D1517625292C}">
      <dgm:prSet/>
      <dgm:spPr/>
      <dgm:t>
        <a:bodyPr/>
        <a:lstStyle/>
        <a:p>
          <a:endParaRPr lang="en-US"/>
        </a:p>
      </dgm:t>
    </dgm:pt>
    <dgm:pt modelId="{1DC08A4D-95FC-40B4-8644-A13A99CC85B9}">
      <dgm:prSet/>
      <dgm:spPr/>
      <dgm:t>
        <a:bodyPr/>
        <a:lstStyle/>
        <a:p>
          <a:r>
            <a:rPr lang="en-US" dirty="0"/>
            <a:t>MIL – Multiple Instance learning.</a:t>
          </a:r>
        </a:p>
      </dgm:t>
    </dgm:pt>
    <dgm:pt modelId="{91F1F820-EB6D-4E78-AF4B-FBB1FEA21C3F}" type="parTrans" cxnId="{F1E81848-5501-4D9D-9B18-6D5BDF91BC0A}">
      <dgm:prSet/>
      <dgm:spPr/>
      <dgm:t>
        <a:bodyPr/>
        <a:lstStyle/>
        <a:p>
          <a:endParaRPr lang="en-US"/>
        </a:p>
      </dgm:t>
    </dgm:pt>
    <dgm:pt modelId="{B9C62D60-0423-483A-AF74-8684D0227FBA}" type="sibTrans" cxnId="{F1E81848-5501-4D9D-9B18-6D5BDF91BC0A}">
      <dgm:prSet/>
      <dgm:spPr/>
      <dgm:t>
        <a:bodyPr/>
        <a:lstStyle/>
        <a:p>
          <a:endParaRPr lang="en-US"/>
        </a:p>
      </dgm:t>
    </dgm:pt>
    <dgm:pt modelId="{D6D5372E-134A-474A-AD84-42890E099A96}" type="pres">
      <dgm:prSet presAssocID="{A9F8CDEF-9451-495C-A964-F0F2E4522FDD}" presName="hierChild1" presStyleCnt="0">
        <dgm:presLayoutVars>
          <dgm:chPref val="1"/>
          <dgm:dir/>
          <dgm:animOne val="branch"/>
          <dgm:animLvl val="lvl"/>
          <dgm:resizeHandles/>
        </dgm:presLayoutVars>
      </dgm:prSet>
      <dgm:spPr/>
    </dgm:pt>
    <dgm:pt modelId="{601B49AE-0EFD-47A5-BC5C-51B2A03806EC}" type="pres">
      <dgm:prSet presAssocID="{EDA655FC-E7E9-49BD-956B-AEED57EF0230}" presName="hierRoot1" presStyleCnt="0"/>
      <dgm:spPr/>
    </dgm:pt>
    <dgm:pt modelId="{4CEDA43D-5E17-4622-A443-87CD02E5B7D0}" type="pres">
      <dgm:prSet presAssocID="{EDA655FC-E7E9-49BD-956B-AEED57EF0230}" presName="composite" presStyleCnt="0"/>
      <dgm:spPr/>
    </dgm:pt>
    <dgm:pt modelId="{AB39FCB4-B494-4897-B5D2-C88E3AE35D26}" type="pres">
      <dgm:prSet presAssocID="{EDA655FC-E7E9-49BD-956B-AEED57EF0230}" presName="background" presStyleLbl="node0" presStyleIdx="0" presStyleCnt="3"/>
      <dgm:spPr/>
    </dgm:pt>
    <dgm:pt modelId="{1C889A40-7F97-4015-9BBE-B3BAC8CF1B15}" type="pres">
      <dgm:prSet presAssocID="{EDA655FC-E7E9-49BD-956B-AEED57EF0230}" presName="text" presStyleLbl="fgAcc0" presStyleIdx="0" presStyleCnt="3">
        <dgm:presLayoutVars>
          <dgm:chPref val="3"/>
        </dgm:presLayoutVars>
      </dgm:prSet>
      <dgm:spPr/>
    </dgm:pt>
    <dgm:pt modelId="{7737D68B-2589-41DA-96DC-04876A5B31EA}" type="pres">
      <dgm:prSet presAssocID="{EDA655FC-E7E9-49BD-956B-AEED57EF0230}" presName="hierChild2" presStyleCnt="0"/>
      <dgm:spPr/>
    </dgm:pt>
    <dgm:pt modelId="{0DC3F3E1-1D52-4CDD-8CD0-64762168D119}" type="pres">
      <dgm:prSet presAssocID="{B1B9CD4E-FE71-40F4-9044-A9070E18E6F8}" presName="hierRoot1" presStyleCnt="0"/>
      <dgm:spPr/>
    </dgm:pt>
    <dgm:pt modelId="{18821731-B55E-458E-8140-0BABFB37D95E}" type="pres">
      <dgm:prSet presAssocID="{B1B9CD4E-FE71-40F4-9044-A9070E18E6F8}" presName="composite" presStyleCnt="0"/>
      <dgm:spPr/>
    </dgm:pt>
    <dgm:pt modelId="{EBC2153F-E5B0-4C71-ACEC-A7FCC5C11341}" type="pres">
      <dgm:prSet presAssocID="{B1B9CD4E-FE71-40F4-9044-A9070E18E6F8}" presName="background" presStyleLbl="node0" presStyleIdx="1" presStyleCnt="3"/>
      <dgm:spPr/>
    </dgm:pt>
    <dgm:pt modelId="{A5B2372A-55D2-460F-A2F2-9A11B0747CDD}" type="pres">
      <dgm:prSet presAssocID="{B1B9CD4E-FE71-40F4-9044-A9070E18E6F8}" presName="text" presStyleLbl="fgAcc0" presStyleIdx="1" presStyleCnt="3">
        <dgm:presLayoutVars>
          <dgm:chPref val="3"/>
        </dgm:presLayoutVars>
      </dgm:prSet>
      <dgm:spPr/>
    </dgm:pt>
    <dgm:pt modelId="{72FDF496-2B77-42F0-80AC-405938C4497C}" type="pres">
      <dgm:prSet presAssocID="{B1B9CD4E-FE71-40F4-9044-A9070E18E6F8}" presName="hierChild2" presStyleCnt="0"/>
      <dgm:spPr/>
    </dgm:pt>
    <dgm:pt modelId="{A39C1DFB-9426-41FE-A4C5-6101674079D2}" type="pres">
      <dgm:prSet presAssocID="{1DC08A4D-95FC-40B4-8644-A13A99CC85B9}" presName="hierRoot1" presStyleCnt="0"/>
      <dgm:spPr/>
    </dgm:pt>
    <dgm:pt modelId="{9782068F-70A1-4D26-9E78-6DE6E492AD12}" type="pres">
      <dgm:prSet presAssocID="{1DC08A4D-95FC-40B4-8644-A13A99CC85B9}" presName="composite" presStyleCnt="0"/>
      <dgm:spPr/>
    </dgm:pt>
    <dgm:pt modelId="{973636CF-5A5F-484A-AE6A-1B10A7CA6063}" type="pres">
      <dgm:prSet presAssocID="{1DC08A4D-95FC-40B4-8644-A13A99CC85B9}" presName="background" presStyleLbl="node0" presStyleIdx="2" presStyleCnt="3"/>
      <dgm:spPr/>
    </dgm:pt>
    <dgm:pt modelId="{6CAF09DC-1E0C-4B14-AC1F-941355A06DCE}" type="pres">
      <dgm:prSet presAssocID="{1DC08A4D-95FC-40B4-8644-A13A99CC85B9}" presName="text" presStyleLbl="fgAcc0" presStyleIdx="2" presStyleCnt="3">
        <dgm:presLayoutVars>
          <dgm:chPref val="3"/>
        </dgm:presLayoutVars>
      </dgm:prSet>
      <dgm:spPr/>
    </dgm:pt>
    <dgm:pt modelId="{484DDA8F-16A2-42BB-AACD-A0D62A64B2C3}" type="pres">
      <dgm:prSet presAssocID="{1DC08A4D-95FC-40B4-8644-A13A99CC85B9}" presName="hierChild2" presStyleCnt="0"/>
      <dgm:spPr/>
    </dgm:pt>
  </dgm:ptLst>
  <dgm:cxnLst>
    <dgm:cxn modelId="{F1E81848-5501-4D9D-9B18-6D5BDF91BC0A}" srcId="{A9F8CDEF-9451-495C-A964-F0F2E4522FDD}" destId="{1DC08A4D-95FC-40B4-8644-A13A99CC85B9}" srcOrd="2" destOrd="0" parTransId="{91F1F820-EB6D-4E78-AF4B-FBB1FEA21C3F}" sibTransId="{B9C62D60-0423-483A-AF74-8684D0227FBA}"/>
    <dgm:cxn modelId="{CDF70654-6D57-4E9C-B118-8B816E154D5A}" type="presOf" srcId="{EDA655FC-E7E9-49BD-956B-AEED57EF0230}" destId="{1C889A40-7F97-4015-9BBE-B3BAC8CF1B15}" srcOrd="0" destOrd="0" presId="urn:microsoft.com/office/officeart/2005/8/layout/hierarchy1"/>
    <dgm:cxn modelId="{0630C885-D3B6-4E9F-8F3F-7E37C38C62D4}" srcId="{A9F8CDEF-9451-495C-A964-F0F2E4522FDD}" destId="{EDA655FC-E7E9-49BD-956B-AEED57EF0230}" srcOrd="0" destOrd="0" parTransId="{F5A57EBE-533D-4D8F-8AED-45D9B3FFCEC7}" sibTransId="{48FD0009-A5D7-40A1-853B-F871F95C7E0F}"/>
    <dgm:cxn modelId="{CDABACDD-A62D-4EB5-8A3B-1DDE1F0BC706}" type="presOf" srcId="{B1B9CD4E-FE71-40F4-9044-A9070E18E6F8}" destId="{A5B2372A-55D2-460F-A2F2-9A11B0747CDD}" srcOrd="0" destOrd="0" presId="urn:microsoft.com/office/officeart/2005/8/layout/hierarchy1"/>
    <dgm:cxn modelId="{65509CE4-FC14-416F-A469-835C64F65136}" type="presOf" srcId="{1DC08A4D-95FC-40B4-8644-A13A99CC85B9}" destId="{6CAF09DC-1E0C-4B14-AC1F-941355A06DCE}" srcOrd="0" destOrd="0" presId="urn:microsoft.com/office/officeart/2005/8/layout/hierarchy1"/>
    <dgm:cxn modelId="{F5C3EEEE-5D3F-42E1-92A6-4FEBAEA3FB34}" type="presOf" srcId="{A9F8CDEF-9451-495C-A964-F0F2E4522FDD}" destId="{D6D5372E-134A-474A-AD84-42890E099A96}" srcOrd="0" destOrd="0" presId="urn:microsoft.com/office/officeart/2005/8/layout/hierarchy1"/>
    <dgm:cxn modelId="{5A26B7F3-F957-4EBA-B2B7-D1517625292C}" srcId="{A9F8CDEF-9451-495C-A964-F0F2E4522FDD}" destId="{B1B9CD4E-FE71-40F4-9044-A9070E18E6F8}" srcOrd="1" destOrd="0" parTransId="{86FC1287-13EE-48C0-A38C-8447200BCE20}" sibTransId="{4578F2D6-728D-403F-B53D-2709D74F488E}"/>
    <dgm:cxn modelId="{8AEAA432-4F22-48D0-8874-FFE0CAAE4A6A}" type="presParOf" srcId="{D6D5372E-134A-474A-AD84-42890E099A96}" destId="{601B49AE-0EFD-47A5-BC5C-51B2A03806EC}" srcOrd="0" destOrd="0" presId="urn:microsoft.com/office/officeart/2005/8/layout/hierarchy1"/>
    <dgm:cxn modelId="{E0F3B20E-A932-4EFC-BA0E-2E7FA459FD51}" type="presParOf" srcId="{601B49AE-0EFD-47A5-BC5C-51B2A03806EC}" destId="{4CEDA43D-5E17-4622-A443-87CD02E5B7D0}" srcOrd="0" destOrd="0" presId="urn:microsoft.com/office/officeart/2005/8/layout/hierarchy1"/>
    <dgm:cxn modelId="{71583034-FB69-40F9-ABDD-D942E7AF6543}" type="presParOf" srcId="{4CEDA43D-5E17-4622-A443-87CD02E5B7D0}" destId="{AB39FCB4-B494-4897-B5D2-C88E3AE35D26}" srcOrd="0" destOrd="0" presId="urn:microsoft.com/office/officeart/2005/8/layout/hierarchy1"/>
    <dgm:cxn modelId="{A935D5DD-523B-488F-97EA-F3857CF426E2}" type="presParOf" srcId="{4CEDA43D-5E17-4622-A443-87CD02E5B7D0}" destId="{1C889A40-7F97-4015-9BBE-B3BAC8CF1B15}" srcOrd="1" destOrd="0" presId="urn:microsoft.com/office/officeart/2005/8/layout/hierarchy1"/>
    <dgm:cxn modelId="{EE3AC3D8-20D3-495F-AE88-3D8AA6FC116A}" type="presParOf" srcId="{601B49AE-0EFD-47A5-BC5C-51B2A03806EC}" destId="{7737D68B-2589-41DA-96DC-04876A5B31EA}" srcOrd="1" destOrd="0" presId="urn:microsoft.com/office/officeart/2005/8/layout/hierarchy1"/>
    <dgm:cxn modelId="{BEB27B77-1F19-4945-8F43-E8C5CA12AEDE}" type="presParOf" srcId="{D6D5372E-134A-474A-AD84-42890E099A96}" destId="{0DC3F3E1-1D52-4CDD-8CD0-64762168D119}" srcOrd="1" destOrd="0" presId="urn:microsoft.com/office/officeart/2005/8/layout/hierarchy1"/>
    <dgm:cxn modelId="{A35142F9-8E80-4179-B0AB-3F2224F0718D}" type="presParOf" srcId="{0DC3F3E1-1D52-4CDD-8CD0-64762168D119}" destId="{18821731-B55E-458E-8140-0BABFB37D95E}" srcOrd="0" destOrd="0" presId="urn:microsoft.com/office/officeart/2005/8/layout/hierarchy1"/>
    <dgm:cxn modelId="{3B734570-D9F1-437E-A6D9-E7B11E497135}" type="presParOf" srcId="{18821731-B55E-458E-8140-0BABFB37D95E}" destId="{EBC2153F-E5B0-4C71-ACEC-A7FCC5C11341}" srcOrd="0" destOrd="0" presId="urn:microsoft.com/office/officeart/2005/8/layout/hierarchy1"/>
    <dgm:cxn modelId="{74117286-BDC8-41CF-B73A-2F5629CA575B}" type="presParOf" srcId="{18821731-B55E-458E-8140-0BABFB37D95E}" destId="{A5B2372A-55D2-460F-A2F2-9A11B0747CDD}" srcOrd="1" destOrd="0" presId="urn:microsoft.com/office/officeart/2005/8/layout/hierarchy1"/>
    <dgm:cxn modelId="{05AE2A0B-5193-46C5-8630-FCBBFA7BD779}" type="presParOf" srcId="{0DC3F3E1-1D52-4CDD-8CD0-64762168D119}" destId="{72FDF496-2B77-42F0-80AC-405938C4497C}" srcOrd="1" destOrd="0" presId="urn:microsoft.com/office/officeart/2005/8/layout/hierarchy1"/>
    <dgm:cxn modelId="{E48FB91D-BB8E-46DC-908D-E992B06688E6}" type="presParOf" srcId="{D6D5372E-134A-474A-AD84-42890E099A96}" destId="{A39C1DFB-9426-41FE-A4C5-6101674079D2}" srcOrd="2" destOrd="0" presId="urn:microsoft.com/office/officeart/2005/8/layout/hierarchy1"/>
    <dgm:cxn modelId="{6F45A893-E287-4617-85B8-31C4F43735E6}" type="presParOf" srcId="{A39C1DFB-9426-41FE-A4C5-6101674079D2}" destId="{9782068F-70A1-4D26-9E78-6DE6E492AD12}" srcOrd="0" destOrd="0" presId="urn:microsoft.com/office/officeart/2005/8/layout/hierarchy1"/>
    <dgm:cxn modelId="{E55E2634-BCD4-4ABC-9B78-ADA152208D37}" type="presParOf" srcId="{9782068F-70A1-4D26-9E78-6DE6E492AD12}" destId="{973636CF-5A5F-484A-AE6A-1B10A7CA6063}" srcOrd="0" destOrd="0" presId="urn:microsoft.com/office/officeart/2005/8/layout/hierarchy1"/>
    <dgm:cxn modelId="{A4EB8AA5-C594-4711-8005-D6CB4F54F239}" type="presParOf" srcId="{9782068F-70A1-4D26-9E78-6DE6E492AD12}" destId="{6CAF09DC-1E0C-4B14-AC1F-941355A06DCE}" srcOrd="1" destOrd="0" presId="urn:microsoft.com/office/officeart/2005/8/layout/hierarchy1"/>
    <dgm:cxn modelId="{824AF09A-DF66-4759-B854-CA8D47412CA2}" type="presParOf" srcId="{A39C1DFB-9426-41FE-A4C5-6101674079D2}" destId="{484DDA8F-16A2-42BB-AACD-A0D62A64B2C3}"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EB7D90-C378-4653-A50E-80FB63E200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3331E4-8125-41AE-B210-F764C6FB0676}">
      <dgm:prSet/>
      <dgm:spPr/>
      <dgm:t>
        <a:bodyPr/>
        <a:lstStyle/>
        <a:p>
          <a:r>
            <a:rPr lang="en-US" b="1"/>
            <a:t>Better Accuracy </a:t>
          </a:r>
          <a:r>
            <a:rPr lang="en-US"/>
            <a:t>- Deep learning models need a lot of training data to get accurate results.</a:t>
          </a:r>
        </a:p>
      </dgm:t>
    </dgm:pt>
    <dgm:pt modelId="{4B9E3A09-D8D8-4707-98D6-2D212E139750}" type="parTrans" cxnId="{00B36D20-8B4E-4DA7-89A7-6E70D5BBAB36}">
      <dgm:prSet/>
      <dgm:spPr/>
      <dgm:t>
        <a:bodyPr/>
        <a:lstStyle/>
        <a:p>
          <a:endParaRPr lang="en-US"/>
        </a:p>
      </dgm:t>
    </dgm:pt>
    <dgm:pt modelId="{F03B484B-E60B-4046-A32C-A874BF13CA22}" type="sibTrans" cxnId="{00B36D20-8B4E-4DA7-89A7-6E70D5BBAB36}">
      <dgm:prSet/>
      <dgm:spPr/>
      <dgm:t>
        <a:bodyPr/>
        <a:lstStyle/>
        <a:p>
          <a:endParaRPr lang="en-US"/>
        </a:p>
      </dgm:t>
    </dgm:pt>
    <dgm:pt modelId="{A939BFF2-1C43-4C2C-8E61-6BD1DE366BDF}">
      <dgm:prSet/>
      <dgm:spPr/>
      <dgm:t>
        <a:bodyPr/>
        <a:lstStyle/>
        <a:p>
          <a:r>
            <a:rPr lang="en-US" b="1"/>
            <a:t>Real-time Processing</a:t>
          </a:r>
          <a:r>
            <a:rPr lang="en-US"/>
            <a:t> - Deep learning models can be hard to grasp, which makes it tough to comprehend how and why a model is producing a specific prediction.</a:t>
          </a:r>
        </a:p>
      </dgm:t>
    </dgm:pt>
    <dgm:pt modelId="{6D8A0F60-2280-4205-89BB-22960BE38881}" type="parTrans" cxnId="{CFA1AB53-5841-43A5-8849-9EE24AD0EBA7}">
      <dgm:prSet/>
      <dgm:spPr/>
      <dgm:t>
        <a:bodyPr/>
        <a:lstStyle/>
        <a:p>
          <a:endParaRPr lang="en-US"/>
        </a:p>
      </dgm:t>
    </dgm:pt>
    <dgm:pt modelId="{2F44E229-E417-4F1A-AB68-85E158FA9544}" type="sibTrans" cxnId="{CFA1AB53-5841-43A5-8849-9EE24AD0EBA7}">
      <dgm:prSet/>
      <dgm:spPr/>
      <dgm:t>
        <a:bodyPr/>
        <a:lstStyle/>
        <a:p>
          <a:endParaRPr lang="en-US"/>
        </a:p>
      </dgm:t>
    </dgm:pt>
    <dgm:pt modelId="{2B408ED9-E7A8-46E3-B4FE-2EAA05F99256}">
      <dgm:prSet/>
      <dgm:spPr/>
      <dgm:t>
        <a:bodyPr/>
        <a:lstStyle/>
        <a:p>
          <a:r>
            <a:rPr lang="en-US" b="1"/>
            <a:t>Cross-domain Application- </a:t>
          </a:r>
          <a:r>
            <a:rPr lang="en-US"/>
            <a:t>Deep learning models that have been trained on a particular type of video data can be used across domains with similar properties</a:t>
          </a:r>
        </a:p>
      </dgm:t>
    </dgm:pt>
    <dgm:pt modelId="{DBED7DBE-3886-49DF-ABFA-77CABED587B9}" type="parTrans" cxnId="{EDFFE1BF-C7A2-44F1-9A28-83ACA947AF74}">
      <dgm:prSet/>
      <dgm:spPr/>
      <dgm:t>
        <a:bodyPr/>
        <a:lstStyle/>
        <a:p>
          <a:endParaRPr lang="en-US"/>
        </a:p>
      </dgm:t>
    </dgm:pt>
    <dgm:pt modelId="{0B54F934-6832-40B9-9348-89E42D88F17D}" type="sibTrans" cxnId="{EDFFE1BF-C7A2-44F1-9A28-83ACA947AF74}">
      <dgm:prSet/>
      <dgm:spPr/>
      <dgm:t>
        <a:bodyPr/>
        <a:lstStyle/>
        <a:p>
          <a:endParaRPr lang="en-US"/>
        </a:p>
      </dgm:t>
    </dgm:pt>
    <dgm:pt modelId="{4FE9FA71-9F9B-43EE-AF26-F4ECE0285005}" type="pres">
      <dgm:prSet presAssocID="{60EB7D90-C378-4653-A50E-80FB63E20028}" presName="root" presStyleCnt="0">
        <dgm:presLayoutVars>
          <dgm:dir/>
          <dgm:resizeHandles val="exact"/>
        </dgm:presLayoutVars>
      </dgm:prSet>
      <dgm:spPr/>
    </dgm:pt>
    <dgm:pt modelId="{B9CBC4C8-EF6C-4BF1-9747-95562610FE1C}" type="pres">
      <dgm:prSet presAssocID="{7A3331E4-8125-41AE-B210-F764C6FB0676}" presName="compNode" presStyleCnt="0"/>
      <dgm:spPr/>
    </dgm:pt>
    <dgm:pt modelId="{573C10C5-488D-4464-B0F2-76B13E0E16A1}" type="pres">
      <dgm:prSet presAssocID="{7A3331E4-8125-41AE-B210-F764C6FB0676}" presName="bgRect" presStyleLbl="bgShp" presStyleIdx="0" presStyleCnt="3"/>
      <dgm:spPr/>
    </dgm:pt>
    <dgm:pt modelId="{ADE77051-519B-4B53-AB17-FEDE7F77FD9A}" type="pres">
      <dgm:prSet presAssocID="{7A3331E4-8125-41AE-B210-F764C6FB06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6C124A47-82EA-4E62-BADF-A3D4053DE65F}" type="pres">
      <dgm:prSet presAssocID="{7A3331E4-8125-41AE-B210-F764C6FB0676}" presName="spaceRect" presStyleCnt="0"/>
      <dgm:spPr/>
    </dgm:pt>
    <dgm:pt modelId="{9A789E41-5B1B-4842-8091-C56B97F09CB6}" type="pres">
      <dgm:prSet presAssocID="{7A3331E4-8125-41AE-B210-F764C6FB0676}" presName="parTx" presStyleLbl="revTx" presStyleIdx="0" presStyleCnt="3">
        <dgm:presLayoutVars>
          <dgm:chMax val="0"/>
          <dgm:chPref val="0"/>
        </dgm:presLayoutVars>
      </dgm:prSet>
      <dgm:spPr/>
    </dgm:pt>
    <dgm:pt modelId="{2E23254E-7DA9-46BF-ABA8-08F46583D821}" type="pres">
      <dgm:prSet presAssocID="{F03B484B-E60B-4046-A32C-A874BF13CA22}" presName="sibTrans" presStyleCnt="0"/>
      <dgm:spPr/>
    </dgm:pt>
    <dgm:pt modelId="{7543F593-F6F2-4581-9E5D-DA58BDA350A6}" type="pres">
      <dgm:prSet presAssocID="{A939BFF2-1C43-4C2C-8E61-6BD1DE366BDF}" presName="compNode" presStyleCnt="0"/>
      <dgm:spPr/>
    </dgm:pt>
    <dgm:pt modelId="{36C56655-97DB-4DC1-846B-F1CB1D2CBF17}" type="pres">
      <dgm:prSet presAssocID="{A939BFF2-1C43-4C2C-8E61-6BD1DE366BDF}" presName="bgRect" presStyleLbl="bgShp" presStyleIdx="1" presStyleCnt="3"/>
      <dgm:spPr/>
    </dgm:pt>
    <dgm:pt modelId="{D47B44AA-558B-4486-830C-287B29B364AB}" type="pres">
      <dgm:prSet presAssocID="{A939BFF2-1C43-4C2C-8E61-6BD1DE366B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609787D7-7755-469A-9E3B-0365A4AD655A}" type="pres">
      <dgm:prSet presAssocID="{A939BFF2-1C43-4C2C-8E61-6BD1DE366BDF}" presName="spaceRect" presStyleCnt="0"/>
      <dgm:spPr/>
    </dgm:pt>
    <dgm:pt modelId="{ACFD0B73-9899-405C-9A99-0BD5FF87866E}" type="pres">
      <dgm:prSet presAssocID="{A939BFF2-1C43-4C2C-8E61-6BD1DE366BDF}" presName="parTx" presStyleLbl="revTx" presStyleIdx="1" presStyleCnt="3">
        <dgm:presLayoutVars>
          <dgm:chMax val="0"/>
          <dgm:chPref val="0"/>
        </dgm:presLayoutVars>
      </dgm:prSet>
      <dgm:spPr/>
    </dgm:pt>
    <dgm:pt modelId="{7F501533-E0DA-48C1-A71D-BB7E89309559}" type="pres">
      <dgm:prSet presAssocID="{2F44E229-E417-4F1A-AB68-85E158FA9544}" presName="sibTrans" presStyleCnt="0"/>
      <dgm:spPr/>
    </dgm:pt>
    <dgm:pt modelId="{BC61E376-C8F2-4558-8CEA-EC79BED58B00}" type="pres">
      <dgm:prSet presAssocID="{2B408ED9-E7A8-46E3-B4FE-2EAA05F99256}" presName="compNode" presStyleCnt="0"/>
      <dgm:spPr/>
    </dgm:pt>
    <dgm:pt modelId="{56A88597-179D-4773-B442-10231F7A14EB}" type="pres">
      <dgm:prSet presAssocID="{2B408ED9-E7A8-46E3-B4FE-2EAA05F99256}" presName="bgRect" presStyleLbl="bgShp" presStyleIdx="2" presStyleCnt="3"/>
      <dgm:spPr/>
    </dgm:pt>
    <dgm:pt modelId="{1C279104-441D-44F3-BD58-71875FF61841}" type="pres">
      <dgm:prSet presAssocID="{2B408ED9-E7A8-46E3-B4FE-2EAA05F992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25C522E-E237-4C8E-86FF-D36F3D92D20B}" type="pres">
      <dgm:prSet presAssocID="{2B408ED9-E7A8-46E3-B4FE-2EAA05F99256}" presName="spaceRect" presStyleCnt="0"/>
      <dgm:spPr/>
    </dgm:pt>
    <dgm:pt modelId="{4D055BFB-474B-4FCE-934E-0B045DE5F125}" type="pres">
      <dgm:prSet presAssocID="{2B408ED9-E7A8-46E3-B4FE-2EAA05F99256}" presName="parTx" presStyleLbl="revTx" presStyleIdx="2" presStyleCnt="3">
        <dgm:presLayoutVars>
          <dgm:chMax val="0"/>
          <dgm:chPref val="0"/>
        </dgm:presLayoutVars>
      </dgm:prSet>
      <dgm:spPr/>
    </dgm:pt>
  </dgm:ptLst>
  <dgm:cxnLst>
    <dgm:cxn modelId="{3960D519-1E5A-42BE-A49A-DB0141483D4D}" type="presOf" srcId="{2B408ED9-E7A8-46E3-B4FE-2EAA05F99256}" destId="{4D055BFB-474B-4FCE-934E-0B045DE5F125}" srcOrd="0" destOrd="0" presId="urn:microsoft.com/office/officeart/2018/2/layout/IconVerticalSolidList"/>
    <dgm:cxn modelId="{00B36D20-8B4E-4DA7-89A7-6E70D5BBAB36}" srcId="{60EB7D90-C378-4653-A50E-80FB63E20028}" destId="{7A3331E4-8125-41AE-B210-F764C6FB0676}" srcOrd="0" destOrd="0" parTransId="{4B9E3A09-D8D8-4707-98D6-2D212E139750}" sibTransId="{F03B484B-E60B-4046-A32C-A874BF13CA22}"/>
    <dgm:cxn modelId="{CFA1AB53-5841-43A5-8849-9EE24AD0EBA7}" srcId="{60EB7D90-C378-4653-A50E-80FB63E20028}" destId="{A939BFF2-1C43-4C2C-8E61-6BD1DE366BDF}" srcOrd="1" destOrd="0" parTransId="{6D8A0F60-2280-4205-89BB-22960BE38881}" sibTransId="{2F44E229-E417-4F1A-AB68-85E158FA9544}"/>
    <dgm:cxn modelId="{CBE585A2-AF88-4E2F-BCA8-C4C7E8B02D20}" type="presOf" srcId="{60EB7D90-C378-4653-A50E-80FB63E20028}" destId="{4FE9FA71-9F9B-43EE-AF26-F4ECE0285005}" srcOrd="0" destOrd="0" presId="urn:microsoft.com/office/officeart/2018/2/layout/IconVerticalSolidList"/>
    <dgm:cxn modelId="{E454E5B3-C566-4126-9322-DFE74863A2A8}" type="presOf" srcId="{A939BFF2-1C43-4C2C-8E61-6BD1DE366BDF}" destId="{ACFD0B73-9899-405C-9A99-0BD5FF87866E}" srcOrd="0" destOrd="0" presId="urn:microsoft.com/office/officeart/2018/2/layout/IconVerticalSolidList"/>
    <dgm:cxn modelId="{EDFFE1BF-C7A2-44F1-9A28-83ACA947AF74}" srcId="{60EB7D90-C378-4653-A50E-80FB63E20028}" destId="{2B408ED9-E7A8-46E3-B4FE-2EAA05F99256}" srcOrd="2" destOrd="0" parTransId="{DBED7DBE-3886-49DF-ABFA-77CABED587B9}" sibTransId="{0B54F934-6832-40B9-9348-89E42D88F17D}"/>
    <dgm:cxn modelId="{3830F6BF-766A-40E8-BCBE-B3D04178F690}" type="presOf" srcId="{7A3331E4-8125-41AE-B210-F764C6FB0676}" destId="{9A789E41-5B1B-4842-8091-C56B97F09CB6}" srcOrd="0" destOrd="0" presId="urn:microsoft.com/office/officeart/2018/2/layout/IconVerticalSolidList"/>
    <dgm:cxn modelId="{4C4B4287-2A97-48E8-ABAF-A5A360EDA06B}" type="presParOf" srcId="{4FE9FA71-9F9B-43EE-AF26-F4ECE0285005}" destId="{B9CBC4C8-EF6C-4BF1-9747-95562610FE1C}" srcOrd="0" destOrd="0" presId="urn:microsoft.com/office/officeart/2018/2/layout/IconVerticalSolidList"/>
    <dgm:cxn modelId="{26E0B86F-673D-4FFE-B24F-EE7D405DFE05}" type="presParOf" srcId="{B9CBC4C8-EF6C-4BF1-9747-95562610FE1C}" destId="{573C10C5-488D-4464-B0F2-76B13E0E16A1}" srcOrd="0" destOrd="0" presId="urn:microsoft.com/office/officeart/2018/2/layout/IconVerticalSolidList"/>
    <dgm:cxn modelId="{63CB229F-BF9C-4F38-AAF0-0E792DE02C68}" type="presParOf" srcId="{B9CBC4C8-EF6C-4BF1-9747-95562610FE1C}" destId="{ADE77051-519B-4B53-AB17-FEDE7F77FD9A}" srcOrd="1" destOrd="0" presId="urn:microsoft.com/office/officeart/2018/2/layout/IconVerticalSolidList"/>
    <dgm:cxn modelId="{3264C25A-7204-4CBB-9F30-ECF3378864F9}" type="presParOf" srcId="{B9CBC4C8-EF6C-4BF1-9747-95562610FE1C}" destId="{6C124A47-82EA-4E62-BADF-A3D4053DE65F}" srcOrd="2" destOrd="0" presId="urn:microsoft.com/office/officeart/2018/2/layout/IconVerticalSolidList"/>
    <dgm:cxn modelId="{EE64D402-4B52-4282-B450-9E5831B15C9D}" type="presParOf" srcId="{B9CBC4C8-EF6C-4BF1-9747-95562610FE1C}" destId="{9A789E41-5B1B-4842-8091-C56B97F09CB6}" srcOrd="3" destOrd="0" presId="urn:microsoft.com/office/officeart/2018/2/layout/IconVerticalSolidList"/>
    <dgm:cxn modelId="{433C60B7-60A2-45B9-8E8B-7E999FDD9627}" type="presParOf" srcId="{4FE9FA71-9F9B-43EE-AF26-F4ECE0285005}" destId="{2E23254E-7DA9-46BF-ABA8-08F46583D821}" srcOrd="1" destOrd="0" presId="urn:microsoft.com/office/officeart/2018/2/layout/IconVerticalSolidList"/>
    <dgm:cxn modelId="{F413C42E-5292-48F4-9658-5B098F421E7B}" type="presParOf" srcId="{4FE9FA71-9F9B-43EE-AF26-F4ECE0285005}" destId="{7543F593-F6F2-4581-9E5D-DA58BDA350A6}" srcOrd="2" destOrd="0" presId="urn:microsoft.com/office/officeart/2018/2/layout/IconVerticalSolidList"/>
    <dgm:cxn modelId="{76A236FC-E4E8-487B-96EF-11CF8C10B319}" type="presParOf" srcId="{7543F593-F6F2-4581-9E5D-DA58BDA350A6}" destId="{36C56655-97DB-4DC1-846B-F1CB1D2CBF17}" srcOrd="0" destOrd="0" presId="urn:microsoft.com/office/officeart/2018/2/layout/IconVerticalSolidList"/>
    <dgm:cxn modelId="{B7A37435-0242-4A11-9437-9CD44F3CD213}" type="presParOf" srcId="{7543F593-F6F2-4581-9E5D-DA58BDA350A6}" destId="{D47B44AA-558B-4486-830C-287B29B364AB}" srcOrd="1" destOrd="0" presId="urn:microsoft.com/office/officeart/2018/2/layout/IconVerticalSolidList"/>
    <dgm:cxn modelId="{FC71AEDC-EA67-4653-8FC2-95298965285D}" type="presParOf" srcId="{7543F593-F6F2-4581-9E5D-DA58BDA350A6}" destId="{609787D7-7755-469A-9E3B-0365A4AD655A}" srcOrd="2" destOrd="0" presId="urn:microsoft.com/office/officeart/2018/2/layout/IconVerticalSolidList"/>
    <dgm:cxn modelId="{2EB21135-F8A2-49B9-A4C5-F7591207782A}" type="presParOf" srcId="{7543F593-F6F2-4581-9E5D-DA58BDA350A6}" destId="{ACFD0B73-9899-405C-9A99-0BD5FF87866E}" srcOrd="3" destOrd="0" presId="urn:microsoft.com/office/officeart/2018/2/layout/IconVerticalSolidList"/>
    <dgm:cxn modelId="{C388CE85-B34D-493D-A471-01D35EFCE400}" type="presParOf" srcId="{4FE9FA71-9F9B-43EE-AF26-F4ECE0285005}" destId="{7F501533-E0DA-48C1-A71D-BB7E89309559}" srcOrd="3" destOrd="0" presId="urn:microsoft.com/office/officeart/2018/2/layout/IconVerticalSolidList"/>
    <dgm:cxn modelId="{C84FE590-BDCB-4AC3-93E7-A0329D6C606D}" type="presParOf" srcId="{4FE9FA71-9F9B-43EE-AF26-F4ECE0285005}" destId="{BC61E376-C8F2-4558-8CEA-EC79BED58B00}" srcOrd="4" destOrd="0" presId="urn:microsoft.com/office/officeart/2018/2/layout/IconVerticalSolidList"/>
    <dgm:cxn modelId="{9509E07C-4722-43F3-A515-3C6DC7837272}" type="presParOf" srcId="{BC61E376-C8F2-4558-8CEA-EC79BED58B00}" destId="{56A88597-179D-4773-B442-10231F7A14EB}" srcOrd="0" destOrd="0" presId="urn:microsoft.com/office/officeart/2018/2/layout/IconVerticalSolidList"/>
    <dgm:cxn modelId="{13160009-5ECF-436A-9016-7F3370FC7398}" type="presParOf" srcId="{BC61E376-C8F2-4558-8CEA-EC79BED58B00}" destId="{1C279104-441D-44F3-BD58-71875FF61841}" srcOrd="1" destOrd="0" presId="urn:microsoft.com/office/officeart/2018/2/layout/IconVerticalSolidList"/>
    <dgm:cxn modelId="{4E31C5E3-08B9-49F2-B889-3F7B45A6742F}" type="presParOf" srcId="{BC61E376-C8F2-4558-8CEA-EC79BED58B00}" destId="{625C522E-E237-4C8E-86FF-D36F3D92D20B}" srcOrd="2" destOrd="0" presId="urn:microsoft.com/office/officeart/2018/2/layout/IconVerticalSolidList"/>
    <dgm:cxn modelId="{2BD870BA-415D-49C2-9682-6AAC7A5E8D18}" type="presParOf" srcId="{BC61E376-C8F2-4558-8CEA-EC79BED58B00}" destId="{4D055BFB-474B-4FCE-934E-0B045DE5F12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9E6AB-2521-4D75-8127-A954AFC4F81D}">
      <dsp:nvSpPr>
        <dsp:cNvPr id="0" name=""/>
        <dsp:cNvSpPr/>
      </dsp:nvSpPr>
      <dsp:spPr>
        <a:xfrm>
          <a:off x="3130905" y="0"/>
          <a:ext cx="3522268" cy="4206240"/>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cap="all"/>
          </a:pPr>
          <a:r>
            <a:rPr lang="en-US" sz="2000" kern="1200" cap="all" dirty="0">
              <a:solidFill>
                <a:srgbClr val="FFFFFF"/>
              </a:solidFill>
              <a:latin typeface="Corbel" panose="020B0503020204020204"/>
              <a:ea typeface="+mn-ea"/>
              <a:cs typeface="+mn-cs"/>
            </a:rPr>
            <a:t>1.Video Anomaly Detection in Deep Learning</a:t>
          </a:r>
        </a:p>
        <a:p>
          <a:pPr marL="0" lvl="0" indent="0" algn="ctr" defTabSz="889000">
            <a:lnSpc>
              <a:spcPct val="90000"/>
            </a:lnSpc>
            <a:spcBef>
              <a:spcPct val="0"/>
            </a:spcBef>
            <a:spcAft>
              <a:spcPct val="35000"/>
            </a:spcAft>
            <a:buNone/>
            <a:defRPr cap="all"/>
          </a:pPr>
          <a:r>
            <a:rPr lang="en-US" sz="2000" kern="1200" dirty="0"/>
            <a:t>2.Literature Review</a:t>
          </a:r>
        </a:p>
        <a:p>
          <a:pPr marL="0" lvl="0" indent="0" algn="ctr" defTabSz="889000">
            <a:lnSpc>
              <a:spcPct val="90000"/>
            </a:lnSpc>
            <a:spcBef>
              <a:spcPct val="0"/>
            </a:spcBef>
            <a:spcAft>
              <a:spcPct val="35000"/>
            </a:spcAft>
            <a:buNone/>
            <a:defRPr cap="all"/>
          </a:pPr>
          <a:r>
            <a:rPr lang="en-US" sz="2000" kern="1200" dirty="0"/>
            <a:t>3.</a:t>
          </a:r>
          <a:r>
            <a:rPr lang="en-US" sz="2000" b="1" kern="1200" dirty="0"/>
            <a:t> </a:t>
          </a:r>
          <a:r>
            <a:rPr lang="en-US" sz="2000" kern="1200" cap="all" dirty="0">
              <a:solidFill>
                <a:srgbClr val="FFFFFF"/>
              </a:solidFill>
              <a:latin typeface="Corbel" panose="020B0503020204020204"/>
              <a:ea typeface="+mn-ea"/>
              <a:cs typeface="+mn-cs"/>
            </a:rPr>
            <a:t>Applications of Anomaly Detection in Current Research</a:t>
          </a:r>
        </a:p>
        <a:p>
          <a:pPr marL="0" lvl="0" indent="0" algn="ctr" defTabSz="889000">
            <a:lnSpc>
              <a:spcPct val="90000"/>
            </a:lnSpc>
            <a:spcBef>
              <a:spcPct val="0"/>
            </a:spcBef>
            <a:spcAft>
              <a:spcPct val="35000"/>
            </a:spcAft>
            <a:buNone/>
          </a:pPr>
          <a:r>
            <a:rPr lang="en-US" sz="2000" kern="1200" dirty="0"/>
            <a:t>4.</a:t>
          </a:r>
          <a:r>
            <a:rPr lang="en-US" sz="2000" b="1" kern="1200" dirty="0"/>
            <a:t> </a:t>
          </a:r>
          <a:r>
            <a:rPr lang="en-US" sz="2000" kern="1200" cap="all" dirty="0">
              <a:solidFill>
                <a:srgbClr val="FFFFFF"/>
              </a:solidFill>
              <a:latin typeface="Corbel" panose="020B0503020204020204"/>
              <a:ea typeface="+mn-ea"/>
              <a:cs typeface="+mn-cs"/>
            </a:rPr>
            <a:t>Potential Future Developments</a:t>
          </a:r>
        </a:p>
      </dsp:txBody>
      <dsp:txXfrm>
        <a:off x="3302848" y="171943"/>
        <a:ext cx="3178382" cy="3862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9FCB4-B494-4897-B5D2-C88E3AE35D26}">
      <dsp:nvSpPr>
        <dsp:cNvPr id="0" name=""/>
        <dsp:cNvSpPr/>
      </dsp:nvSpPr>
      <dsp:spPr>
        <a:xfrm>
          <a:off x="0"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889A40-7F97-4015-9BBE-B3BAC8CF1B15}">
      <dsp:nvSpPr>
        <dsp:cNvPr id="0" name=""/>
        <dsp:cNvSpPr/>
      </dsp:nvSpPr>
      <dsp:spPr>
        <a:xfrm>
          <a:off x="305742"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S3R -  Self-supervised Sparse Representation for video anomaly detection</a:t>
          </a:r>
        </a:p>
      </dsp:txBody>
      <dsp:txXfrm>
        <a:off x="356919" y="1030847"/>
        <a:ext cx="2649329" cy="1644964"/>
      </dsp:txXfrm>
    </dsp:sp>
    <dsp:sp modelId="{EBC2153F-E5B0-4C71-ACEC-A7FCC5C11341}">
      <dsp:nvSpPr>
        <dsp:cNvPr id="0" name=""/>
        <dsp:cNvSpPr/>
      </dsp:nvSpPr>
      <dsp:spPr>
        <a:xfrm>
          <a:off x="3363168"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2372A-55D2-460F-A2F2-9A11B0747CDD}">
      <dsp:nvSpPr>
        <dsp:cNvPr id="0" name=""/>
        <dsp:cNvSpPr/>
      </dsp:nvSpPr>
      <dsp:spPr>
        <a:xfrm>
          <a:off x="3668911"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RTFM – Robust Temporal Feature Magnitude Learning</a:t>
          </a:r>
        </a:p>
      </dsp:txBody>
      <dsp:txXfrm>
        <a:off x="3720088" y="1030847"/>
        <a:ext cx="2649329" cy="1644964"/>
      </dsp:txXfrm>
    </dsp:sp>
    <dsp:sp modelId="{973636CF-5A5F-484A-AE6A-1B10A7CA6063}">
      <dsp:nvSpPr>
        <dsp:cNvPr id="0" name=""/>
        <dsp:cNvSpPr/>
      </dsp:nvSpPr>
      <dsp:spPr>
        <a:xfrm>
          <a:off x="6726337"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F09DC-1E0C-4B14-AC1F-941355A06DCE}">
      <dsp:nvSpPr>
        <dsp:cNvPr id="0" name=""/>
        <dsp:cNvSpPr/>
      </dsp:nvSpPr>
      <dsp:spPr>
        <a:xfrm>
          <a:off x="7032079"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MIL – Multiple Instance learning.</a:t>
          </a:r>
        </a:p>
      </dsp:txBody>
      <dsp:txXfrm>
        <a:off x="7083256" y="1030847"/>
        <a:ext cx="2649329" cy="1644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C10C5-488D-4464-B0F2-76B13E0E16A1}">
      <dsp:nvSpPr>
        <dsp:cNvPr id="0" name=""/>
        <dsp:cNvSpPr/>
      </dsp:nvSpPr>
      <dsp:spPr>
        <a:xfrm>
          <a:off x="0" y="611"/>
          <a:ext cx="5606327" cy="1431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77051-519B-4B53-AB17-FEDE7F77FD9A}">
      <dsp:nvSpPr>
        <dsp:cNvPr id="0" name=""/>
        <dsp:cNvSpPr/>
      </dsp:nvSpPr>
      <dsp:spPr>
        <a:xfrm>
          <a:off x="433015" y="322689"/>
          <a:ext cx="787301" cy="7873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789E41-5B1B-4842-8091-C56B97F09CB6}">
      <dsp:nvSpPr>
        <dsp:cNvPr id="0" name=""/>
        <dsp:cNvSpPr/>
      </dsp:nvSpPr>
      <dsp:spPr>
        <a:xfrm>
          <a:off x="1653332" y="611"/>
          <a:ext cx="3952994" cy="143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96" tIns="151496" rIns="151496" bIns="151496" numCol="1" spcCol="1270" anchor="ctr" anchorCtr="0">
          <a:noAutofit/>
        </a:bodyPr>
        <a:lstStyle/>
        <a:p>
          <a:pPr marL="0" lvl="0" indent="0" algn="l" defTabSz="711200">
            <a:lnSpc>
              <a:spcPct val="90000"/>
            </a:lnSpc>
            <a:spcBef>
              <a:spcPct val="0"/>
            </a:spcBef>
            <a:spcAft>
              <a:spcPct val="35000"/>
            </a:spcAft>
            <a:buNone/>
          </a:pPr>
          <a:r>
            <a:rPr lang="en-US" sz="1600" b="1" kern="1200"/>
            <a:t>Better Accuracy </a:t>
          </a:r>
          <a:r>
            <a:rPr lang="en-US" sz="1600" kern="1200"/>
            <a:t>- Deep learning models need a lot of training data to get accurate results.</a:t>
          </a:r>
        </a:p>
      </dsp:txBody>
      <dsp:txXfrm>
        <a:off x="1653332" y="611"/>
        <a:ext cx="3952994" cy="1431456"/>
      </dsp:txXfrm>
    </dsp:sp>
    <dsp:sp modelId="{36C56655-97DB-4DC1-846B-F1CB1D2CBF17}">
      <dsp:nvSpPr>
        <dsp:cNvPr id="0" name=""/>
        <dsp:cNvSpPr/>
      </dsp:nvSpPr>
      <dsp:spPr>
        <a:xfrm>
          <a:off x="0" y="1789932"/>
          <a:ext cx="5606327" cy="1431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B44AA-558B-4486-830C-287B29B364AB}">
      <dsp:nvSpPr>
        <dsp:cNvPr id="0" name=""/>
        <dsp:cNvSpPr/>
      </dsp:nvSpPr>
      <dsp:spPr>
        <a:xfrm>
          <a:off x="433015" y="2112009"/>
          <a:ext cx="787301" cy="7873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FD0B73-9899-405C-9A99-0BD5FF87866E}">
      <dsp:nvSpPr>
        <dsp:cNvPr id="0" name=""/>
        <dsp:cNvSpPr/>
      </dsp:nvSpPr>
      <dsp:spPr>
        <a:xfrm>
          <a:off x="1653332" y="1789932"/>
          <a:ext cx="3952994" cy="143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96" tIns="151496" rIns="151496" bIns="151496" numCol="1" spcCol="1270" anchor="ctr" anchorCtr="0">
          <a:noAutofit/>
        </a:bodyPr>
        <a:lstStyle/>
        <a:p>
          <a:pPr marL="0" lvl="0" indent="0" algn="l" defTabSz="711200">
            <a:lnSpc>
              <a:spcPct val="90000"/>
            </a:lnSpc>
            <a:spcBef>
              <a:spcPct val="0"/>
            </a:spcBef>
            <a:spcAft>
              <a:spcPct val="35000"/>
            </a:spcAft>
            <a:buNone/>
          </a:pPr>
          <a:r>
            <a:rPr lang="en-US" sz="1600" b="1" kern="1200"/>
            <a:t>Real-time Processing</a:t>
          </a:r>
          <a:r>
            <a:rPr lang="en-US" sz="1600" kern="1200"/>
            <a:t> - Deep learning models can be hard to grasp, which makes it tough to comprehend how and why a model is producing a specific prediction.</a:t>
          </a:r>
        </a:p>
      </dsp:txBody>
      <dsp:txXfrm>
        <a:off x="1653332" y="1789932"/>
        <a:ext cx="3952994" cy="1431456"/>
      </dsp:txXfrm>
    </dsp:sp>
    <dsp:sp modelId="{56A88597-179D-4773-B442-10231F7A14EB}">
      <dsp:nvSpPr>
        <dsp:cNvPr id="0" name=""/>
        <dsp:cNvSpPr/>
      </dsp:nvSpPr>
      <dsp:spPr>
        <a:xfrm>
          <a:off x="0" y="3579252"/>
          <a:ext cx="5606327" cy="1431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79104-441D-44F3-BD58-71875FF61841}">
      <dsp:nvSpPr>
        <dsp:cNvPr id="0" name=""/>
        <dsp:cNvSpPr/>
      </dsp:nvSpPr>
      <dsp:spPr>
        <a:xfrm>
          <a:off x="433015" y="3901330"/>
          <a:ext cx="787301" cy="7873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055BFB-474B-4FCE-934E-0B045DE5F125}">
      <dsp:nvSpPr>
        <dsp:cNvPr id="0" name=""/>
        <dsp:cNvSpPr/>
      </dsp:nvSpPr>
      <dsp:spPr>
        <a:xfrm>
          <a:off x="1653332" y="3579252"/>
          <a:ext cx="3952994" cy="143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96" tIns="151496" rIns="151496" bIns="151496" numCol="1" spcCol="1270" anchor="ctr" anchorCtr="0">
          <a:noAutofit/>
        </a:bodyPr>
        <a:lstStyle/>
        <a:p>
          <a:pPr marL="0" lvl="0" indent="0" algn="l" defTabSz="711200">
            <a:lnSpc>
              <a:spcPct val="90000"/>
            </a:lnSpc>
            <a:spcBef>
              <a:spcPct val="0"/>
            </a:spcBef>
            <a:spcAft>
              <a:spcPct val="35000"/>
            </a:spcAft>
            <a:buNone/>
          </a:pPr>
          <a:r>
            <a:rPr lang="en-US" sz="1600" b="1" kern="1200"/>
            <a:t>Cross-domain Application- </a:t>
          </a:r>
          <a:r>
            <a:rPr lang="en-US" sz="1600" kern="1200"/>
            <a:t>Deep learning models that have been trained on a particular type of video data can be used across domains with similar properties</a:t>
          </a:r>
        </a:p>
      </dsp:txBody>
      <dsp:txXfrm>
        <a:off x="1653332" y="3579252"/>
        <a:ext cx="3952994" cy="14314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0BC-6609-4556-8B76-A1EDF3B4E98C}" type="datetimeFigureOut">
              <a:rPr lang="en-US" smtClean="0"/>
              <a:t>5/8/23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0A596-7141-45E9-836C-E467146705EF}" type="slidenum">
              <a:rPr lang="en-US" smtClean="0"/>
              <a:t>‹#›</a:t>
            </a:fld>
            <a:endParaRPr lang="en-US" dirty="0"/>
          </a:p>
        </p:txBody>
      </p:sp>
    </p:spTree>
    <p:extLst>
      <p:ext uri="{BB962C8B-B14F-4D97-AF65-F5344CB8AC3E}">
        <p14:creationId xmlns:p14="http://schemas.microsoft.com/office/powerpoint/2010/main" val="73959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70A596-7141-45E9-836C-E467146705EF}" type="slidenum">
              <a:rPr lang="en-US" smtClean="0"/>
              <a:t>6</a:t>
            </a:fld>
            <a:endParaRPr lang="en-US" dirty="0"/>
          </a:p>
        </p:txBody>
      </p:sp>
    </p:spTree>
    <p:extLst>
      <p:ext uri="{BB962C8B-B14F-4D97-AF65-F5344CB8AC3E}">
        <p14:creationId xmlns:p14="http://schemas.microsoft.com/office/powerpoint/2010/main" val="261392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A53EF8-F1F1-426B-B0A9-FD4AEE8EDDC7}" type="datetime1">
              <a:rPr lang="en-US" smtClean="0"/>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AAAADA-552C-4634-A9B8-C1EEDF253588}" type="datetime1">
              <a:rPr lang="en-US" smtClean="0"/>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A594C05-AA5C-4F09-A6B7-D3A3193AA5D7}" type="datetime1">
              <a:rPr lang="en-US" smtClean="0"/>
              <a:t>5/8/23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7C161-5F1A-4F87-A250-8C55998B83EC}" type="datetime1">
              <a:rPr lang="en-US" smtClean="0"/>
              <a:t>5/8/23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3E4DB066-BA4C-4ACB-B5EF-D11313F7B512}" type="datetime1">
              <a:rPr lang="en-US" smtClean="0"/>
              <a:t>5/8/23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3D13D9-FA56-4191-B3D1-0F0946347F7F}" type="datetime1">
              <a:rPr lang="en-US" smtClean="0"/>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8E99F0-C981-43CA-8461-68A368C933F2}" type="datetime1">
              <a:rPr lang="en-US" smtClean="0"/>
              <a:t>5/8/23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7E3CD-9FEF-4266-9447-6E0BADDDB821}" type="datetime1">
              <a:rPr lang="en-US" smtClean="0"/>
              <a:t>5/8/23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D101-F83B-4D7E-9E34-DC0B18767A58}" type="datetime1">
              <a:rPr lang="en-US" smtClean="0"/>
              <a:t>5/8/23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47F4BB-6FA0-4C2D-AD18-4EF7D955C743}" type="datetime1">
              <a:rPr lang="en-US" smtClean="0"/>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3067F-260F-43C4-A09C-6B48384CFE2B}" type="datetime1">
              <a:rPr lang="en-US" smtClean="0"/>
              <a:t>5/8/23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4FBE5A9-3ED6-497C-9CD0-6F852ECCBD21}" type="datetime1">
              <a:rPr lang="en-US" smtClean="0"/>
              <a:t>5/8/23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abs/2211.15098" TargetMode="External"/><Relationship Id="rId3" Type="http://schemas.openxmlformats.org/officeDocument/2006/relationships/slideLayout" Target="../slideLayouts/slideLayout2.xml"/><Relationship Id="rId7" Type="http://schemas.openxmlformats.org/officeDocument/2006/relationships/hyperlink" Target="https://www.ecva.net/papers/eccv_2022/papers_ECCV/papers/136730727.pdf"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arxiv.org/pdf/2008.08944v3.pdf" TargetMode="External"/><Relationship Id="rId5" Type="http://schemas.openxmlformats.org/officeDocument/2006/relationships/hyperlink" Target="https://arxiv.org/pdf/1801.04264v3.pdf" TargetMode="External"/><Relationship Id="rId4" Type="http://schemas.openxmlformats.org/officeDocument/2006/relationships/hyperlink" Target="https://arxiv.org/pdf/2104.01633v1.pdf" TargetMode="Externa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2.jpg"/><Relationship Id="rId10" Type="http://schemas.microsoft.com/office/2007/relationships/diagramDrawing" Target="../diagrams/drawing1.xml"/><Relationship Id="rId4" Type="http://schemas.openxmlformats.org/officeDocument/2006/relationships/image" Target="../media/image1.jpe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1.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758CB7-007C-40DF-A901-600703FB6D31}"/>
              </a:ext>
              <a:ext uri="{C183D7F6-B498-43B3-948B-1728B52AA6E4}">
                <adec:decorative xmlns:adec="http://schemas.microsoft.com/office/drawing/2017/decorative" val="1"/>
              </a:ext>
            </a:extLst>
          </p:cNvPr>
          <p:cNvPicPr>
            <a:picLocks noChangeAspect="1"/>
          </p:cNvPicPr>
          <p:nvPr/>
        </p:nvPicPr>
        <p:blipFill rotWithShape="1">
          <a:blip r:embed="rId4"/>
          <a:srcRect t="15730"/>
          <a:stretch/>
        </p:blipFill>
        <p:spPr>
          <a:xfrm>
            <a:off x="365759" y="308620"/>
            <a:ext cx="12191980" cy="6857990"/>
          </a:xfrm>
          <a:prstGeom prst="rect">
            <a:avLst/>
          </a:prstGeom>
        </p:spPr>
      </p:pic>
      <p:sp>
        <p:nvSpPr>
          <p:cNvPr id="19" name="Rectangle 18">
            <a:extLst>
              <a:ext uri="{FF2B5EF4-FFF2-40B4-BE49-F238E27FC236}">
                <a16:creationId xmlns:a16="http://schemas.microsoft.com/office/drawing/2014/main" id="{B459C3A3-8B02-4FAB-91CE-E81E1BA31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048" y="2059012"/>
            <a:ext cx="12188952" cy="18288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DDA2022F-1436-49C5-9347-FDDDF4EE8915}"/>
              </a:ext>
            </a:extLst>
          </p:cNvPr>
          <p:cNvSpPr>
            <a:spLocks noGrp="1"/>
          </p:cNvSpPr>
          <p:nvPr>
            <p:ph type="ctrTitle"/>
          </p:nvPr>
        </p:nvSpPr>
        <p:spPr>
          <a:xfrm>
            <a:off x="365759" y="2166364"/>
            <a:ext cx="11471565" cy="1739347"/>
          </a:xfrm>
        </p:spPr>
        <p:txBody>
          <a:bodyPr>
            <a:normAutofit/>
          </a:bodyPr>
          <a:lstStyle/>
          <a:p>
            <a:br>
              <a:rPr lang="en-US" sz="3200" dirty="0">
                <a:solidFill>
                  <a:schemeClr val="bg1"/>
                </a:solidFill>
              </a:rPr>
            </a:br>
            <a:r>
              <a:rPr lang="en-US" sz="3200" dirty="0">
                <a:solidFill>
                  <a:schemeClr val="bg1"/>
                </a:solidFill>
              </a:rPr>
              <a:t>Video Anomaly Detection in Deep Learning</a:t>
            </a:r>
            <a:br>
              <a:rPr lang="en-US" sz="3200" dirty="0">
                <a:solidFill>
                  <a:schemeClr val="bg1"/>
                </a:solidFill>
              </a:rPr>
            </a:br>
            <a:r>
              <a:rPr lang="en-US" sz="1400" dirty="0">
                <a:solidFill>
                  <a:schemeClr val="bg1"/>
                </a:solidFill>
              </a:rPr>
              <a:t>Domain: Computer Vision</a:t>
            </a:r>
            <a:br>
              <a:rPr lang="en-US" sz="3200" dirty="0">
                <a:solidFill>
                  <a:schemeClr val="bg1"/>
                </a:solidFill>
              </a:rPr>
            </a:br>
            <a:endParaRPr lang="en-US" sz="3200" dirty="0">
              <a:solidFill>
                <a:schemeClr val="bg1"/>
              </a:solidFill>
            </a:endParaRPr>
          </a:p>
        </p:txBody>
      </p:sp>
      <p:sp>
        <p:nvSpPr>
          <p:cNvPr id="21" name="Rectangle 20">
            <a:extLst>
              <a:ext uri="{FF2B5EF4-FFF2-40B4-BE49-F238E27FC236}">
                <a16:creationId xmlns:a16="http://schemas.microsoft.com/office/drawing/2014/main" id="{EDB366A7-87C2-43BB-AF03-1AF039EE1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3887812"/>
            <a:ext cx="12188952" cy="457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4F56C232-3134-4C4E-8119-3B970E1C3887}"/>
              </a:ext>
            </a:extLst>
          </p:cNvPr>
          <p:cNvSpPr>
            <a:spLocks noGrp="1"/>
          </p:cNvSpPr>
          <p:nvPr>
            <p:ph type="subTitle" idx="1"/>
          </p:nvPr>
        </p:nvSpPr>
        <p:spPr>
          <a:xfrm>
            <a:off x="347472" y="3913632"/>
            <a:ext cx="11503152" cy="457200"/>
          </a:xfrm>
        </p:spPr>
        <p:txBody>
          <a:bodyPr>
            <a:normAutofit/>
          </a:bodyPr>
          <a:lstStyle/>
          <a:p>
            <a:r>
              <a:rPr lang="en-US" dirty="0"/>
              <a:t>Student Name: Vineeth Goud Maddi </a:t>
            </a:r>
            <a:r>
              <a:rPr lang="en-US" dirty="0">
                <a:latin typeface="Arial Rounded MT Bold" panose="020F0704030504030204" pitchFamily="34" charset="77"/>
              </a:rPr>
              <a:t>(811196971)</a:t>
            </a:r>
          </a:p>
        </p:txBody>
      </p:sp>
      <p:pic>
        <p:nvPicPr>
          <p:cNvPr id="17" name="Audio 16">
            <a:hlinkClick r:id="" action="ppaction://media"/>
            <a:extLst>
              <a:ext uri="{FF2B5EF4-FFF2-40B4-BE49-F238E27FC236}">
                <a16:creationId xmlns:a16="http://schemas.microsoft.com/office/drawing/2014/main" id="{8A873A13-8954-E5CB-8A6E-0C65450928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117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760"/>
    </mc:Choice>
    <mc:Fallback>
      <p:transition spd="slow" advTm="8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3EC245-C9B2-41DB-AC99-41DB7FC1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D006CB6-41D0-433B-A9A4-C3C0695FD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B085380-27CE-4E71-AA77-81E6A0399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68B61-4C98-2BB1-2F3B-AAB3AB3E600D}"/>
              </a:ext>
            </a:extLst>
          </p:cNvPr>
          <p:cNvSpPr>
            <a:spLocks noGrp="1"/>
          </p:cNvSpPr>
          <p:nvPr>
            <p:ph type="title"/>
          </p:nvPr>
        </p:nvSpPr>
        <p:spPr>
          <a:xfrm>
            <a:off x="7663070" y="2338928"/>
            <a:ext cx="4134677" cy="1508760"/>
          </a:xfrm>
        </p:spPr>
        <p:txBody>
          <a:bodyPr>
            <a:normAutofit/>
          </a:bodyPr>
          <a:lstStyle/>
          <a:p>
            <a:r>
              <a:rPr lang="en-US" sz="3400" b="1">
                <a:solidFill>
                  <a:schemeClr val="tx2"/>
                </a:solidFill>
                <a:latin typeface="Lato" panose="020F0502020204030203" pitchFamily="34" charset="0"/>
                <a:cs typeface="Times New Roman" panose="02020603050405020304" pitchFamily="18" charset="0"/>
              </a:rPr>
              <a:t>Potential Future Developments</a:t>
            </a:r>
            <a:endParaRPr lang="en-US" sz="3400">
              <a:solidFill>
                <a:schemeClr val="tx2"/>
              </a:solidFill>
            </a:endParaRPr>
          </a:p>
        </p:txBody>
      </p:sp>
      <p:graphicFrame>
        <p:nvGraphicFramePr>
          <p:cNvPr id="5" name="Content Placeholder 2">
            <a:extLst>
              <a:ext uri="{FF2B5EF4-FFF2-40B4-BE49-F238E27FC236}">
                <a16:creationId xmlns:a16="http://schemas.microsoft.com/office/drawing/2014/main" id="{C0E9EB3D-2B32-EF3A-AC27-5A7F82313D93}"/>
              </a:ext>
            </a:extLst>
          </p:cNvPr>
          <p:cNvGraphicFramePr>
            <a:graphicFrameLocks noGrp="1"/>
          </p:cNvGraphicFramePr>
          <p:nvPr>
            <p:ph idx="1"/>
            <p:extLst>
              <p:ext uri="{D42A27DB-BD31-4B8C-83A1-F6EECF244321}">
                <p14:modId xmlns:p14="http://schemas.microsoft.com/office/powerpoint/2010/main" val="811766469"/>
              </p:ext>
            </p:extLst>
          </p:nvPr>
        </p:nvGraphicFramePr>
        <p:xfrm>
          <a:off x="965199" y="927809"/>
          <a:ext cx="5606327" cy="50113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F6EE39EE-A7B4-BC99-FDF3-D03ED71345E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0968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144"/>
    </mc:Choice>
    <mc:Fallback>
      <p:transition spd="slow" advTm="2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68B61-4C98-2BB1-2F3B-AAB3AB3E600D}"/>
              </a:ext>
            </a:extLst>
          </p:cNvPr>
          <p:cNvSpPr>
            <a:spLocks noGrp="1"/>
          </p:cNvSpPr>
          <p:nvPr>
            <p:ph type="title"/>
          </p:nvPr>
        </p:nvSpPr>
        <p:spPr>
          <a:xfrm>
            <a:off x="643467" y="1325880"/>
            <a:ext cx="3089437" cy="4206240"/>
          </a:xfrm>
        </p:spPr>
        <p:txBody>
          <a:bodyPr>
            <a:normAutofit/>
          </a:bodyPr>
          <a:lstStyle/>
          <a:p>
            <a:pPr algn="r"/>
            <a:r>
              <a:rPr lang="en-US" sz="3200" b="1">
                <a:solidFill>
                  <a:schemeClr val="tx2"/>
                </a:solidFill>
                <a:latin typeface="Lato" panose="020F0502020204030203" pitchFamily="34" charset="0"/>
                <a:cs typeface="Times New Roman" panose="02020603050405020304" pitchFamily="18" charset="0"/>
              </a:rPr>
              <a:t>Limitations</a:t>
            </a:r>
            <a:endParaRPr lang="en-US" sz="3200">
              <a:solidFill>
                <a:schemeClr val="tx2"/>
              </a:solidFill>
            </a:endParaRP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F2A72CF7-9B89-3C3C-469D-F4540C0A1B5A}"/>
              </a:ext>
            </a:extLst>
          </p:cNvPr>
          <p:cNvSpPr>
            <a:spLocks noGrp="1"/>
          </p:cNvSpPr>
          <p:nvPr>
            <p:ph idx="1"/>
          </p:nvPr>
        </p:nvSpPr>
        <p:spPr>
          <a:xfrm>
            <a:off x="4381668" y="1126067"/>
            <a:ext cx="6605331" cy="4605866"/>
          </a:xfrm>
        </p:spPr>
        <p:txBody>
          <a:bodyPr anchor="ctr">
            <a:normAutofit/>
          </a:bodyPr>
          <a:lstStyle/>
          <a:p>
            <a:pPr marL="342900" marR="0" lvl="0" indent="-342900">
              <a:spcBef>
                <a:spcPts val="0"/>
              </a:spcBef>
              <a:spcAft>
                <a:spcPts val="0"/>
              </a:spcAft>
              <a:buFont typeface="Symbol" panose="05050102010706020507" pitchFamily="18" charset="2"/>
              <a:buChar char=""/>
            </a:pPr>
            <a:r>
              <a:rPr lang="en-US" sz="1800" b="1">
                <a:solidFill>
                  <a:schemeClr val="tx2"/>
                </a:solidFill>
              </a:rPr>
              <a:t>Limited Training Data:</a:t>
            </a:r>
            <a:r>
              <a:rPr lang="en-US" sz="1800">
                <a:solidFill>
                  <a:schemeClr val="tx2"/>
                </a:solidFill>
              </a:rPr>
              <a:t> Deep learning models need a lot of training data to get accurate results. Collecting labeled training data can be time- and money-consuming for video anomaly detection, though.</a:t>
            </a:r>
          </a:p>
          <a:p>
            <a:pPr marL="342900" marR="0" lvl="0" indent="-342900">
              <a:spcBef>
                <a:spcPts val="0"/>
              </a:spcBef>
              <a:spcAft>
                <a:spcPts val="800"/>
              </a:spcAft>
              <a:buFont typeface="Symbol" panose="05050102010706020507" pitchFamily="18" charset="2"/>
              <a:buChar char=""/>
            </a:pPr>
            <a:r>
              <a:rPr lang="en-US" sz="1800" b="1">
                <a:solidFill>
                  <a:schemeClr val="tx2"/>
                </a:solidFill>
              </a:rPr>
              <a:t>Lack of Interpretability: </a:t>
            </a:r>
            <a:r>
              <a:rPr lang="en-US" sz="1800">
                <a:solidFill>
                  <a:schemeClr val="tx2"/>
                </a:solidFill>
              </a:rPr>
              <a:t>Deep learning models can be hard to grasp, which makes it tough to comprehend how and why a model is producing a specific prediction. This may be a drawback in situations where justifications are necessary for making choices.</a:t>
            </a:r>
          </a:p>
          <a:p>
            <a:pPr marL="342900" marR="0" lvl="0" indent="-342900">
              <a:spcBef>
                <a:spcPts val="0"/>
              </a:spcBef>
              <a:spcAft>
                <a:spcPts val="800"/>
              </a:spcAft>
              <a:buFont typeface="Symbol" panose="05050102010706020507" pitchFamily="18" charset="2"/>
              <a:buChar char=""/>
            </a:pPr>
            <a:r>
              <a:rPr lang="en-US" sz="1800" b="1">
                <a:solidFill>
                  <a:schemeClr val="tx2"/>
                </a:solidFill>
              </a:rPr>
              <a:t>Temporal dependencies </a:t>
            </a:r>
            <a:r>
              <a:rPr lang="en-US" sz="1800">
                <a:solidFill>
                  <a:schemeClr val="tx2"/>
                </a:solidFill>
              </a:rPr>
              <a:t>are challenging to handle since video data is inherently temporal and anomalies may not be visible in a single frame. Deep learning algorithms might have a hard time capturing temporal dependencies, which could lead to less accurate anomaly detection</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Audio 18">
            <a:hlinkClick r:id="" action="ppaction://media"/>
            <a:extLst>
              <a:ext uri="{FF2B5EF4-FFF2-40B4-BE49-F238E27FC236}">
                <a16:creationId xmlns:a16="http://schemas.microsoft.com/office/drawing/2014/main" id="{2DD1045A-D08F-54D0-0623-1DBE4A7096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1224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8017"/>
    </mc:Choice>
    <mc:Fallback>
      <p:transition spd="slow" advTm="38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8B61-4C98-2BB1-2F3B-AAB3AB3E600D}"/>
              </a:ext>
            </a:extLst>
          </p:cNvPr>
          <p:cNvSpPr>
            <a:spLocks noGrp="1"/>
          </p:cNvSpPr>
          <p:nvPr>
            <p:ph type="title"/>
          </p:nvPr>
        </p:nvSpPr>
        <p:spPr>
          <a:xfrm>
            <a:off x="1202919" y="284176"/>
            <a:ext cx="9784080" cy="1508760"/>
          </a:xfrm>
        </p:spPr>
        <p:txBody>
          <a:bodyPr>
            <a:normAutofit/>
          </a:bodyPr>
          <a:lstStyle/>
          <a:p>
            <a:r>
              <a:rPr lang="en-US" b="1">
                <a:effectLst/>
                <a:latin typeface="Lato" panose="020F0502020204030203" pitchFamily="34" charset="0"/>
                <a:ea typeface="Times New Roman" panose="02020603050405020304" pitchFamily="18" charset="0"/>
                <a:cs typeface="Times New Roman" panose="02020603050405020304" pitchFamily="18" charset="0"/>
              </a:rPr>
              <a:t>Potential Solutions</a:t>
            </a:r>
            <a:endParaRPr lang="en-US" dirty="0"/>
          </a:p>
        </p:txBody>
      </p:sp>
      <p:sp>
        <p:nvSpPr>
          <p:cNvPr id="14" name="Content Placeholder 2">
            <a:extLst>
              <a:ext uri="{FF2B5EF4-FFF2-40B4-BE49-F238E27FC236}">
                <a16:creationId xmlns:a16="http://schemas.microsoft.com/office/drawing/2014/main" id="{F2A72CF7-9B89-3C3C-469D-F4540C0A1B5A}"/>
              </a:ext>
            </a:extLst>
          </p:cNvPr>
          <p:cNvSpPr>
            <a:spLocks noGrp="1"/>
          </p:cNvSpPr>
          <p:nvPr>
            <p:ph idx="1"/>
          </p:nvPr>
        </p:nvSpPr>
        <p:spPr>
          <a:xfrm>
            <a:off x="1202920" y="2011680"/>
            <a:ext cx="4557800" cy="4206240"/>
          </a:xfrm>
        </p:spPr>
        <p:txBody>
          <a:bodyPr>
            <a:normAutofit/>
          </a:bodyPr>
          <a:lstStyle/>
          <a:p>
            <a:pPr marL="342900" marR="0" lvl="0" indent="-342900">
              <a:spcBef>
                <a:spcPts val="0"/>
              </a:spcBef>
              <a:spcAft>
                <a:spcPts val="0"/>
              </a:spcAft>
              <a:buFont typeface="Symbol" panose="05050102010706020507" pitchFamily="18" charset="2"/>
              <a:buChar char=""/>
            </a:pPr>
            <a:r>
              <a:rPr lang="en-US" sz="1700" b="1"/>
              <a:t>Transfer Learning: </a:t>
            </a:r>
            <a:r>
              <a:rPr lang="en-US" sz="1700"/>
              <a:t>Transfer learning could be used to take advantage of already-built, pre-trained models to find anomalies in video data. As a result, less labeled training data may be needed to obtain high accuracy.</a:t>
            </a:r>
          </a:p>
          <a:p>
            <a:pPr marL="342900" marR="0" lvl="0" indent="-342900">
              <a:spcBef>
                <a:spcPts val="0"/>
              </a:spcBef>
              <a:spcAft>
                <a:spcPts val="0"/>
              </a:spcAft>
              <a:buFont typeface="Symbol" panose="05050102010706020507" pitchFamily="18" charset="2"/>
              <a:buChar char=""/>
            </a:pPr>
            <a:r>
              <a:rPr lang="en-US" sz="1700" b="1"/>
              <a:t>Explainable AI: </a:t>
            </a:r>
            <a:r>
              <a:rPr lang="en-US" sz="1700"/>
              <a:t>Explainable AI approaches can be used to increase the transparency of deep learning models, making it simpler to comprehend how and why a model is producing a specific prediction.</a:t>
            </a:r>
          </a:p>
          <a:p>
            <a:pPr marL="342900" marR="0" lvl="0" indent="-342900">
              <a:spcBef>
                <a:spcPts val="0"/>
              </a:spcBef>
              <a:spcAft>
                <a:spcPts val="800"/>
              </a:spcAft>
              <a:buFont typeface="Symbol" panose="05050102010706020507" pitchFamily="18" charset="2"/>
              <a:buChar char=""/>
            </a:pPr>
            <a:r>
              <a:rPr lang="en-US" sz="1700" b="1"/>
              <a:t>Attention Mechanisms: </a:t>
            </a:r>
            <a:r>
              <a:rPr lang="en-US" sz="1700"/>
              <a:t>Deep learning models can better capture the temporal dependencies in video data by using attention processes. Attention mechanisms can increase the precision of anomaly identification by concentrating on particular areas of the video.</a:t>
            </a:r>
          </a:p>
        </p:txBody>
      </p:sp>
      <p:pic>
        <p:nvPicPr>
          <p:cNvPr id="15" name="Graphic 6" descr="User Network">
            <a:extLst>
              <a:ext uri="{FF2B5EF4-FFF2-40B4-BE49-F238E27FC236}">
                <a16:creationId xmlns:a16="http://schemas.microsoft.com/office/drawing/2014/main" id="{2B32C0C0-9337-56E8-BC5E-148F5A6BFD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83112" y="2121962"/>
            <a:ext cx="3768724" cy="3768724"/>
          </a:xfrm>
          <a:prstGeom prst="rect">
            <a:avLst/>
          </a:prstGeom>
        </p:spPr>
      </p:pic>
      <p:pic>
        <p:nvPicPr>
          <p:cNvPr id="6" name="Audio 5">
            <a:hlinkClick r:id="" action="ppaction://media"/>
            <a:extLst>
              <a:ext uri="{FF2B5EF4-FFF2-40B4-BE49-F238E27FC236}">
                <a16:creationId xmlns:a16="http://schemas.microsoft.com/office/drawing/2014/main" id="{20D5A5E3-463E-98B6-D3F4-6A89278CB5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8919296"/>
      </p:ext>
    </p:extLst>
  </p:cSld>
  <p:clrMapOvr>
    <a:masterClrMapping/>
  </p:clrMapOvr>
  <mc:AlternateContent xmlns:mc="http://schemas.openxmlformats.org/markup-compatibility/2006">
    <mc:Choice xmlns:p14="http://schemas.microsoft.com/office/powerpoint/2010/main" Requires="p14">
      <p:transition spd="slow" p14:dur="2000" advTm="41194"/>
    </mc:Choice>
    <mc:Fallback>
      <p:transition spd="slow" advTm="4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8B61-4C98-2BB1-2F3B-AAB3AB3E600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2A72CF7-9B89-3C3C-469D-F4540C0A1B5A}"/>
              </a:ext>
            </a:extLst>
          </p:cNvPr>
          <p:cNvSpPr>
            <a:spLocks noGrp="1"/>
          </p:cNvSpPr>
          <p:nvPr>
            <p:ph idx="1"/>
          </p:nvPr>
        </p:nvSpPr>
        <p:spPr/>
        <p:txBody>
          <a:bodyPr/>
          <a:lstStyle/>
          <a:p>
            <a:pPr marL="342900" marR="0" lvl="0" indent="-342900">
              <a:lnSpc>
                <a:spcPct val="107000"/>
              </a:lnSpc>
              <a:spcBef>
                <a:spcPts val="0"/>
              </a:spcBef>
              <a:spcAft>
                <a:spcPts val="0"/>
              </a:spcAft>
              <a:buFont typeface="+mj-lt"/>
              <a:buAutoNum type="arabicPeriod"/>
            </a:pPr>
            <a:r>
              <a:rPr lang="en-US" sz="180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Mist: Multiple instance self-training framework for video anomaly detection --</a:t>
            </a:r>
            <a:r>
              <a:rPr lang="en-US" sz="1800" u="sng" dirty="0">
                <a:solidFill>
                  <a:srgbClr val="0563C1"/>
                </a:solidFill>
                <a:effectLst/>
                <a:latin typeface="Lato" panose="020F0502020204030203" pitchFamily="34" charset="0"/>
                <a:ea typeface="Times New Roman" panose="02020603050405020304" pitchFamily="18" charset="0"/>
                <a:cs typeface="Times New Roman" panose="02020603050405020304" pitchFamily="18" charset="0"/>
                <a:hlinkClick r:id="rId4"/>
              </a:rPr>
              <a:t>https://arxiv.org/pdf/2104.01633v1.pdf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Weakly-supervised video anomaly detection with robust temporal feature magnitude learning -- </a:t>
            </a:r>
            <a:r>
              <a:rPr lang="en-US" sz="1800" u="sng" dirty="0">
                <a:solidFill>
                  <a:srgbClr val="0563C1"/>
                </a:solidFill>
                <a:effectLst/>
                <a:latin typeface="Lato" panose="020F0502020204030203" pitchFamily="34" charset="0"/>
                <a:ea typeface="Times New Roman" panose="02020603050405020304" pitchFamily="18" charset="0"/>
                <a:cs typeface="Times New Roman" panose="02020603050405020304" pitchFamily="18" charset="0"/>
                <a:hlinkClick r:id="rId5"/>
              </a:rPr>
              <a:t>https://arxiv.org/pdf/1801.04264v3.pdf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Localizing anomalies from weakly labeled videos --</a:t>
            </a:r>
            <a:r>
              <a:rPr lang="en-US" sz="1800" u="sng" dirty="0">
                <a:solidFill>
                  <a:srgbClr val="0563C1"/>
                </a:solidFill>
                <a:effectLst/>
                <a:latin typeface="Lato" panose="020F0502020204030203" pitchFamily="34" charset="0"/>
                <a:ea typeface="Times New Roman" panose="02020603050405020304" pitchFamily="18" charset="0"/>
                <a:cs typeface="Times New Roman" panose="02020603050405020304" pitchFamily="18" charset="0"/>
                <a:hlinkClick r:id="rId6"/>
              </a:rPr>
              <a:t>https://arxiv.org/pdf/2008.08944v3.pdf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Self-supervised Sparse Representation for Video Anomaly Detection --</a:t>
            </a:r>
            <a:r>
              <a:rPr lang="en-US" sz="1800" u="sng" dirty="0">
                <a:solidFill>
                  <a:srgbClr val="0563C1"/>
                </a:solidFill>
                <a:effectLst/>
                <a:latin typeface="Lato" panose="020F0502020204030203" pitchFamily="34" charset="0"/>
                <a:ea typeface="Times New Roman" panose="02020603050405020304" pitchFamily="18" charset="0"/>
                <a:cs typeface="Times New Roman" panose="02020603050405020304" pitchFamily="18" charset="0"/>
                <a:hlinkClick r:id="rId7"/>
              </a:rPr>
              <a:t>https://www.ecva.net/papers/eccv_2022/papers_ECCV/papers/136730727.pdf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dirty="0">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MGFN: Magnitude-Contrastive Glance-and-Focus Network for Weakly-Supervised Video Anomaly Detection -- </a:t>
            </a:r>
            <a:r>
              <a:rPr lang="en-US" sz="1800" u="sng" dirty="0">
                <a:solidFill>
                  <a:srgbClr val="0563C1"/>
                </a:solidFill>
                <a:effectLst/>
                <a:latin typeface="Lato" panose="020F0502020204030203" pitchFamily="34" charset="0"/>
                <a:ea typeface="Times New Roman" panose="02020603050405020304" pitchFamily="18" charset="0"/>
                <a:cs typeface="Times New Roman" panose="02020603050405020304" pitchFamily="18" charset="0"/>
                <a:hlinkClick r:id="rId8"/>
              </a:rPr>
              <a:t>https://arxiv.org/abs/2211.15098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Audio 4">
            <a:hlinkClick r:id="" action="ppaction://media"/>
            <a:extLst>
              <a:ext uri="{FF2B5EF4-FFF2-40B4-BE49-F238E27FC236}">
                <a16:creationId xmlns:a16="http://schemas.microsoft.com/office/drawing/2014/main" id="{5B89B471-7861-C5D3-9AEF-41A6F09AF4A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6990992"/>
      </p:ext>
    </p:extLst>
  </p:cSld>
  <p:clrMapOvr>
    <a:masterClrMapping/>
  </p:clrMapOvr>
  <mc:AlternateContent xmlns:mc="http://schemas.openxmlformats.org/markup-compatibility/2006">
    <mc:Choice xmlns:p14="http://schemas.microsoft.com/office/powerpoint/2010/main" Requires="p14">
      <p:transition spd="slow" p14:dur="2000" advTm="4138"/>
    </mc:Choice>
    <mc:Fallback>
      <p:transition spd="slow" advTm="4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1">
            <a:extLst>
              <a:ext uri="{FF2B5EF4-FFF2-40B4-BE49-F238E27FC236}">
                <a16:creationId xmlns:a16="http://schemas.microsoft.com/office/drawing/2014/main" id="{C67564D6-576C-45C9-B7EA-F7701B149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0994"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Graphic 6" descr="Smiling Face with No Fill">
            <a:extLst>
              <a:ext uri="{FF2B5EF4-FFF2-40B4-BE49-F238E27FC236}">
                <a16:creationId xmlns:a16="http://schemas.microsoft.com/office/drawing/2014/main" id="{9C69B75D-33DA-66CA-067E-1065D1C608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4276" y="1720950"/>
            <a:ext cx="3374654" cy="3374654"/>
          </a:xfrm>
          <a:prstGeom prst="rect">
            <a:avLst/>
          </a:prstGeom>
        </p:spPr>
      </p:pic>
      <p:sp>
        <p:nvSpPr>
          <p:cNvPr id="19" name="Rectangle 13">
            <a:extLst>
              <a:ext uri="{FF2B5EF4-FFF2-40B4-BE49-F238E27FC236}">
                <a16:creationId xmlns:a16="http://schemas.microsoft.com/office/drawing/2014/main" id="{F9060CEE-D73E-44ED-A407-C828C9E4D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0"/>
            <a:ext cx="756100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0B544C-FD6C-42D8-B6B7-DDF7E60D0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2059012"/>
            <a:ext cx="7561006"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7E7518-5720-D0FF-5618-F9E975D09C3D}"/>
              </a:ext>
            </a:extLst>
          </p:cNvPr>
          <p:cNvSpPr>
            <a:spLocks noGrp="1"/>
          </p:cNvSpPr>
          <p:nvPr>
            <p:ph type="title"/>
          </p:nvPr>
        </p:nvSpPr>
        <p:spPr>
          <a:xfrm>
            <a:off x="4963246" y="2194560"/>
            <a:ext cx="6905666" cy="1739347"/>
          </a:xfrm>
        </p:spPr>
        <p:txBody>
          <a:bodyPr vert="horz" lIns="91440" tIns="45720" rIns="91440" bIns="45720" rtlCol="0" anchor="ctr">
            <a:normAutofit/>
          </a:bodyPr>
          <a:lstStyle/>
          <a:p>
            <a:pPr algn="ctr">
              <a:lnSpc>
                <a:spcPct val="80000"/>
              </a:lnSpc>
            </a:pPr>
            <a:r>
              <a:rPr lang="en-US" sz="6000" spc="150">
                <a:solidFill>
                  <a:schemeClr val="tx2"/>
                </a:solidFill>
              </a:rPr>
              <a:t>THANK YOU</a:t>
            </a:r>
          </a:p>
        </p:txBody>
      </p:sp>
      <p:pic>
        <p:nvPicPr>
          <p:cNvPr id="4" name="Audio 3">
            <a:hlinkClick r:id="" action="ppaction://media"/>
            <a:extLst>
              <a:ext uri="{FF2B5EF4-FFF2-40B4-BE49-F238E27FC236}">
                <a16:creationId xmlns:a16="http://schemas.microsoft.com/office/drawing/2014/main" id="{E5CE3507-A55B-8DB1-C360-9D258869D2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603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357"/>
    </mc:Choice>
    <mc:Fallback>
      <p:transition spd="slow" advTm="2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9AE82C51-6401-41AD-B403-D8CC97A70CA8}"/>
              </a:ext>
              <a:ext uri="{C183D7F6-B498-43B3-948B-1728B52AA6E4}">
                <adec:decorative xmlns:adec="http://schemas.microsoft.com/office/drawing/2017/decorative" val="1"/>
              </a:ext>
            </a:extLst>
          </p:cNvPr>
          <p:cNvPicPr>
            <a:picLocks noChangeAspect="1"/>
          </p:cNvPicPr>
          <p:nvPr/>
        </p:nvPicPr>
        <p:blipFill rotWithShape="1">
          <a:blip r:embed="rId5">
            <a:duotone>
              <a:prstClr val="black"/>
              <a:schemeClr val="tx2">
                <a:tint val="45000"/>
                <a:satMod val="400000"/>
              </a:schemeClr>
            </a:duotone>
            <a:alphaModFix amt="35000"/>
          </a:blip>
          <a:srcRect t="15730"/>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8567DAFB-9973-42DC-88E6-DA49A7B5E20F}"/>
              </a:ext>
            </a:extLst>
          </p:cNvPr>
          <p:cNvSpPr>
            <a:spLocks noGrp="1"/>
          </p:cNvSpPr>
          <p:nvPr>
            <p:ph type="title"/>
          </p:nvPr>
        </p:nvSpPr>
        <p:spPr>
          <a:xfrm>
            <a:off x="1202919" y="284176"/>
            <a:ext cx="9784080" cy="1508760"/>
          </a:xfrm>
        </p:spPr>
        <p:txBody>
          <a:bodyPr>
            <a:normAutofit/>
          </a:bodyPr>
          <a:lstStyle/>
          <a:p>
            <a:r>
              <a:rPr lang="en-US" dirty="0"/>
              <a:t>Table of Contents</a:t>
            </a:r>
          </a:p>
        </p:txBody>
      </p:sp>
      <p:graphicFrame>
        <p:nvGraphicFramePr>
          <p:cNvPr id="6" name="Content Placeholder 2" descr="icon circle label list SmartArt">
            <a:extLst>
              <a:ext uri="{FF2B5EF4-FFF2-40B4-BE49-F238E27FC236}">
                <a16:creationId xmlns:a16="http://schemas.microsoft.com/office/drawing/2014/main" id="{4759D35E-A055-47E9-9961-B61BD872CC2E}"/>
              </a:ext>
            </a:extLst>
          </p:cNvPr>
          <p:cNvGraphicFramePr>
            <a:graphicFrameLocks noGrp="1"/>
          </p:cNvGraphicFramePr>
          <p:nvPr>
            <p:ph idx="1"/>
            <p:extLst>
              <p:ext uri="{D42A27DB-BD31-4B8C-83A1-F6EECF244321}">
                <p14:modId xmlns:p14="http://schemas.microsoft.com/office/powerpoint/2010/main" val="205277661"/>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Audio 15">
            <a:hlinkClick r:id="" action="ppaction://media"/>
            <a:extLst>
              <a:ext uri="{FF2B5EF4-FFF2-40B4-BE49-F238E27FC236}">
                <a16:creationId xmlns:a16="http://schemas.microsoft.com/office/drawing/2014/main" id="{B7357E0C-F8EE-AA9A-900B-922DD06520B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0782613"/>
      </p:ext>
    </p:extLst>
  </p:cSld>
  <p:clrMapOvr>
    <a:masterClrMapping/>
  </p:clrMapOvr>
  <mc:AlternateContent xmlns:mc="http://schemas.openxmlformats.org/markup-compatibility/2006">
    <mc:Choice xmlns:p14="http://schemas.microsoft.com/office/powerpoint/2010/main" Requires="p14">
      <p:transition spd="slow" p14:dur="2000" advTm="24693"/>
    </mc:Choice>
    <mc:Fallback>
      <p:transition spd="slow" advTm="24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B2836FF-945C-48EA-A449-7EDFC73F6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0"/>
            <a:ext cx="60697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53" name="Rectangle 52">
            <a:extLst>
              <a:ext uri="{FF2B5EF4-FFF2-40B4-BE49-F238E27FC236}">
                <a16:creationId xmlns:a16="http://schemas.microsoft.com/office/drawing/2014/main" id="{83BC7947-FCF0-4F53-A871-5E847286C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5E04DFB-DE39-4410-A457-DD1B62DE0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176109"/>
            <a:ext cx="6069743" cy="164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C1EF469-6FBB-9767-02B4-A00CC8CC7FCD}"/>
              </a:ext>
            </a:extLst>
          </p:cNvPr>
          <p:cNvSpPr>
            <a:spLocks noGrp="1"/>
          </p:cNvSpPr>
          <p:nvPr>
            <p:ph type="title"/>
          </p:nvPr>
        </p:nvSpPr>
        <p:spPr>
          <a:xfrm>
            <a:off x="6449961" y="284176"/>
            <a:ext cx="5094980" cy="1508760"/>
          </a:xfrm>
        </p:spPr>
        <p:txBody>
          <a:bodyPr>
            <a:normAutofit fontScale="90000"/>
          </a:bodyPr>
          <a:lstStyle/>
          <a:p>
            <a:r>
              <a:rPr lang="en-US" sz="3700" dirty="0">
                <a:solidFill>
                  <a:schemeClr val="tx2"/>
                </a:solidFill>
              </a:rPr>
              <a:t>video anomaly detection in Deep Learning</a:t>
            </a:r>
          </a:p>
        </p:txBody>
      </p:sp>
      <p:pic>
        <p:nvPicPr>
          <p:cNvPr id="42" name="Picture 41" descr="Graph on document with pen">
            <a:extLst>
              <a:ext uri="{FF2B5EF4-FFF2-40B4-BE49-F238E27FC236}">
                <a16:creationId xmlns:a16="http://schemas.microsoft.com/office/drawing/2014/main" id="{2886C7EA-4088-7A65-DE64-2757332F4EBC}"/>
              </a:ext>
            </a:extLst>
          </p:cNvPr>
          <p:cNvPicPr>
            <a:picLocks noChangeAspect="1"/>
          </p:cNvPicPr>
          <p:nvPr/>
        </p:nvPicPr>
        <p:blipFill rotWithShape="1">
          <a:blip r:embed="rId4"/>
          <a:srcRect l="29808" r="16253" b="-1"/>
          <a:stretch/>
        </p:blipFill>
        <p:spPr>
          <a:xfrm>
            <a:off x="789466" y="598634"/>
            <a:ext cx="4540759" cy="5619286"/>
          </a:xfrm>
          <a:prstGeom prst="rect">
            <a:avLst/>
          </a:prstGeom>
        </p:spPr>
      </p:pic>
      <p:sp>
        <p:nvSpPr>
          <p:cNvPr id="46" name="Content Placeholder 2">
            <a:extLst>
              <a:ext uri="{FF2B5EF4-FFF2-40B4-BE49-F238E27FC236}">
                <a16:creationId xmlns:a16="http://schemas.microsoft.com/office/drawing/2014/main" id="{17990771-4150-A56D-3943-97CFA9408B73}"/>
              </a:ext>
            </a:extLst>
          </p:cNvPr>
          <p:cNvSpPr>
            <a:spLocks noGrp="1"/>
          </p:cNvSpPr>
          <p:nvPr>
            <p:ph idx="1"/>
          </p:nvPr>
        </p:nvSpPr>
        <p:spPr>
          <a:xfrm>
            <a:off x="6454363" y="2011680"/>
            <a:ext cx="5090578" cy="4206240"/>
          </a:xfrm>
        </p:spPr>
        <p:txBody>
          <a:bodyPr>
            <a:normAutofit fontScale="92500" lnSpcReduction="10000"/>
          </a:bodyPr>
          <a:lstStyle/>
          <a:p>
            <a:r>
              <a:rPr lang="en-US" sz="1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Surveillance videos can capture a variety of realistic anomalies. Using this data one can learn anomalies by exploiting both normal and anomalous videos.</a:t>
            </a:r>
          </a:p>
          <a:p>
            <a:r>
              <a:rPr lang="en-US" sz="1900" dirty="0">
                <a:solidFill>
                  <a:schemeClr val="bg1"/>
                </a:solidFill>
                <a:latin typeface="Calibri" panose="020F0502020204030204" pitchFamily="34" charset="0"/>
                <a:ea typeface="Calibri" panose="020F0502020204030204" pitchFamily="34" charset="0"/>
                <a:cs typeface="Times New Roman" panose="02020603050405020304" pitchFamily="18" charset="0"/>
              </a:rPr>
              <a:t>Example – Real time monitoring systems.</a:t>
            </a:r>
          </a:p>
          <a:p>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track people's typical motion and identify deviations from that motion as anomalies, beyond just differentiating between aggressive and nonviolent patterns. </a:t>
            </a:r>
            <a:endParaRPr lang="en-US" sz="19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Scope:</a:t>
            </a:r>
          </a:p>
          <a:p>
            <a:pPr marL="0" indent="0">
              <a:buNone/>
            </a:pPr>
            <a:r>
              <a:rPr lang="en-US" sz="1800" dirty="0">
                <a:solidFill>
                  <a:schemeClr val="bg1"/>
                </a:solidFill>
                <a:latin typeface="Calibri" panose="020F0502020204030204" pitchFamily="34" charset="0"/>
                <a:cs typeface="Times New Roman" panose="02020603050405020304" pitchFamily="18" charset="0"/>
              </a:rPr>
              <a:t>Automated detection of unusual events, such as accidents, criminal activity, or unlawful behavior, is beneficial. Since anomalous events are uncommon and come in a variety of forms, manually recognizing them can be time-consuming and arduous, especially for lengthy video sequence.</a:t>
            </a:r>
          </a:p>
        </p:txBody>
      </p:sp>
      <p:pic>
        <p:nvPicPr>
          <p:cNvPr id="8" name="Audio 7">
            <a:hlinkClick r:id="" action="ppaction://media"/>
            <a:extLst>
              <a:ext uri="{FF2B5EF4-FFF2-40B4-BE49-F238E27FC236}">
                <a16:creationId xmlns:a16="http://schemas.microsoft.com/office/drawing/2014/main" id="{A738B8DA-9E9B-EDF4-E595-0D9A65BC1A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5603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679"/>
    </mc:Choice>
    <mc:Fallback>
      <p:transition spd="slow" advTm="26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8A6300-C3BD-42B5-89A7-BEFD79D37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85CC2FA4-DB92-6330-308D-DA71014D6F5F}"/>
              </a:ext>
            </a:extLst>
          </p:cNvPr>
          <p:cNvPicPr>
            <a:picLocks noChangeAspect="1"/>
          </p:cNvPicPr>
          <p:nvPr/>
        </p:nvPicPr>
        <p:blipFill rotWithShape="1">
          <a:blip r:embed="rId5">
            <a:duotone>
              <a:prstClr val="black"/>
              <a:schemeClr val="tx2">
                <a:tint val="45000"/>
                <a:satMod val="400000"/>
              </a:schemeClr>
            </a:duotone>
            <a:alphaModFix amt="35000"/>
          </a:blip>
          <a:srcRect t="1510" b="14220"/>
          <a:stretch/>
        </p:blipFill>
        <p:spPr>
          <a:xfrm>
            <a:off x="45461" y="10"/>
            <a:ext cx="12191980" cy="6857990"/>
          </a:xfrm>
          <a:prstGeom prst="rect">
            <a:avLst/>
          </a:prstGeom>
        </p:spPr>
      </p:pic>
      <p:sp>
        <p:nvSpPr>
          <p:cNvPr id="11" name="Rectangle 10">
            <a:extLst>
              <a:ext uri="{FF2B5EF4-FFF2-40B4-BE49-F238E27FC236}">
                <a16:creationId xmlns:a16="http://schemas.microsoft.com/office/drawing/2014/main" id="{E6B14959-646B-45DC-9B6D-C3C206D2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CA0589D0-2842-CC23-464A-E16730730E8D}"/>
              </a:ext>
            </a:extLst>
          </p:cNvPr>
          <p:cNvSpPr>
            <a:spLocks noGrp="1"/>
          </p:cNvSpPr>
          <p:nvPr>
            <p:ph type="title"/>
          </p:nvPr>
        </p:nvSpPr>
        <p:spPr>
          <a:xfrm>
            <a:off x="1202919" y="284176"/>
            <a:ext cx="9784080" cy="1508760"/>
          </a:xfrm>
        </p:spPr>
        <p:txBody>
          <a:bodyPr>
            <a:normAutofit/>
          </a:bodyPr>
          <a:lstStyle/>
          <a:p>
            <a:r>
              <a:rPr lang="en-US" sz="2200" u="sng" dirty="0"/>
              <a:t>State-Of-the-Art Techniques list in VAD (Video Anomaly Detection):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Graphical user interface, text&#10;&#10;Description automatically generated">
            <a:extLst>
              <a:ext uri="{FF2B5EF4-FFF2-40B4-BE49-F238E27FC236}">
                <a16:creationId xmlns:a16="http://schemas.microsoft.com/office/drawing/2014/main" id="{0250300F-D663-CA57-EBF3-5688DAC4F418}"/>
              </a:ext>
            </a:extLst>
          </p:cNvPr>
          <p:cNvPicPr>
            <a:picLocks noGrp="1" noChangeAspect="1"/>
          </p:cNvPicPr>
          <p:nvPr>
            <p:ph idx="1"/>
          </p:nvPr>
        </p:nvPicPr>
        <p:blipFill>
          <a:blip r:embed="rId6"/>
          <a:stretch>
            <a:fillRect/>
          </a:stretch>
        </p:blipFill>
        <p:spPr>
          <a:xfrm>
            <a:off x="1530801" y="2104669"/>
            <a:ext cx="9128315" cy="4206875"/>
          </a:xfrm>
          <a:prstGeom prst="rect">
            <a:avLst/>
          </a:prstGeom>
        </p:spPr>
      </p:pic>
      <p:pic>
        <p:nvPicPr>
          <p:cNvPr id="3" name="Audio 2">
            <a:hlinkClick r:id="" action="ppaction://media"/>
            <a:extLst>
              <a:ext uri="{FF2B5EF4-FFF2-40B4-BE49-F238E27FC236}">
                <a16:creationId xmlns:a16="http://schemas.microsoft.com/office/drawing/2014/main" id="{444EED41-FCDC-DFB5-80D2-C1BD2811C4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3080062"/>
      </p:ext>
    </p:extLst>
  </p:cSld>
  <p:clrMapOvr>
    <a:masterClrMapping/>
  </p:clrMapOvr>
  <mc:AlternateContent xmlns:mc="http://schemas.openxmlformats.org/markup-compatibility/2006">
    <mc:Choice xmlns:p14="http://schemas.microsoft.com/office/powerpoint/2010/main" Requires="p14">
      <p:transition spd="slow" p14:dur="2000" advTm="3850"/>
    </mc:Choice>
    <mc:Fallback>
      <p:transition spd="slow" advTm="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52E1A-1360-81BD-DEF3-D7B691CA4ED7}"/>
              </a:ext>
            </a:extLst>
          </p:cNvPr>
          <p:cNvSpPr>
            <a:spLocks noGrp="1"/>
          </p:cNvSpPr>
          <p:nvPr>
            <p:ph type="title"/>
          </p:nvPr>
        </p:nvSpPr>
        <p:spPr>
          <a:xfrm>
            <a:off x="643467" y="816722"/>
            <a:ext cx="5598957" cy="990024"/>
          </a:xfrm>
        </p:spPr>
        <p:txBody>
          <a:bodyPr>
            <a:normAutofit/>
          </a:bodyPr>
          <a:lstStyle/>
          <a:p>
            <a:pPr algn="ctr"/>
            <a:r>
              <a:rPr lang="en-US" sz="2400">
                <a:solidFill>
                  <a:schemeClr val="bg1"/>
                </a:solidFill>
              </a:rPr>
              <a:t>Literature Review:</a:t>
            </a:r>
          </a:p>
        </p:txBody>
      </p:sp>
      <p:sp>
        <p:nvSpPr>
          <p:cNvPr id="27" name="Content Placeholder 2">
            <a:extLst>
              <a:ext uri="{FF2B5EF4-FFF2-40B4-BE49-F238E27FC236}">
                <a16:creationId xmlns:a16="http://schemas.microsoft.com/office/drawing/2014/main" id="{DEE2E56B-DA6E-02A1-5298-47B5310C1342}"/>
              </a:ext>
            </a:extLst>
          </p:cNvPr>
          <p:cNvSpPr>
            <a:spLocks noGrp="1"/>
          </p:cNvSpPr>
          <p:nvPr>
            <p:ph idx="1"/>
          </p:nvPr>
        </p:nvSpPr>
        <p:spPr>
          <a:xfrm>
            <a:off x="643467" y="2011680"/>
            <a:ext cx="5598957" cy="4206240"/>
          </a:xfrm>
        </p:spPr>
        <p:txBody>
          <a:bodyPr>
            <a:normAutofit/>
          </a:bodyPr>
          <a:lstStyle/>
          <a:p>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Several methods forego tracking to learn global motion patterns through histogram-based techniques, topic modeling, and motion patterns because it is difficult to collect solid tracks in these situations.</a:t>
            </a:r>
          </a:p>
          <a:p>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Several authors come up with different model patterns to detect anomaly in videos.</a:t>
            </a:r>
            <a:endParaRPr lang="en-US" sz="2000" dirty="0">
              <a:solidFill>
                <a:schemeClr val="bg1"/>
              </a:solidFill>
            </a:endParaRPr>
          </a:p>
        </p:txBody>
      </p:sp>
      <p:sp>
        <p:nvSpPr>
          <p:cNvPr id="16" name="Rectangle 15">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6" descr="Fingerprint">
            <a:extLst>
              <a:ext uri="{FF2B5EF4-FFF2-40B4-BE49-F238E27FC236}">
                <a16:creationId xmlns:a16="http://schemas.microsoft.com/office/drawing/2014/main" id="{187EDC95-C399-1714-CDE1-B80DBD7224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54" y="1508688"/>
            <a:ext cx="4013879" cy="4013879"/>
          </a:xfrm>
          <a:prstGeom prst="rect">
            <a:avLst/>
          </a:prstGeom>
        </p:spPr>
      </p:pic>
      <p:pic>
        <p:nvPicPr>
          <p:cNvPr id="15" name="Audio 14">
            <a:hlinkClick r:id="" action="ppaction://media"/>
            <a:extLst>
              <a:ext uri="{FF2B5EF4-FFF2-40B4-BE49-F238E27FC236}">
                <a16:creationId xmlns:a16="http://schemas.microsoft.com/office/drawing/2014/main" id="{696E1ABE-88AA-21E5-28D8-A121ED9439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0359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3338"/>
    </mc:Choice>
    <mc:Fallback>
      <p:transition spd="slow" advTm="2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C330-D447-B935-0F74-B4940C5562E2}"/>
              </a:ext>
            </a:extLst>
          </p:cNvPr>
          <p:cNvSpPr>
            <a:spLocks noGrp="1"/>
          </p:cNvSpPr>
          <p:nvPr>
            <p:ph type="title"/>
          </p:nvPr>
        </p:nvSpPr>
        <p:spPr>
          <a:xfrm>
            <a:off x="1202919" y="284176"/>
            <a:ext cx="9784080" cy="1508760"/>
          </a:xfrm>
        </p:spPr>
        <p:txBody>
          <a:bodyPr>
            <a:normAutofit/>
          </a:bodyPr>
          <a:lstStyle/>
          <a:p>
            <a:r>
              <a:rPr lang="en-US"/>
              <a:t>Techniques</a:t>
            </a:r>
            <a:endParaRPr lang="en-US" dirty="0"/>
          </a:p>
        </p:txBody>
      </p:sp>
      <p:graphicFrame>
        <p:nvGraphicFramePr>
          <p:cNvPr id="5" name="Content Placeholder 2">
            <a:extLst>
              <a:ext uri="{FF2B5EF4-FFF2-40B4-BE49-F238E27FC236}">
                <a16:creationId xmlns:a16="http://schemas.microsoft.com/office/drawing/2014/main" id="{05B2F135-B3D5-C864-6E8D-2D74B4E8B502}"/>
              </a:ext>
            </a:extLst>
          </p:cNvPr>
          <p:cNvGraphicFramePr>
            <a:graphicFrameLocks noGrp="1"/>
          </p:cNvGraphicFramePr>
          <p:nvPr>
            <p:ph idx="1"/>
            <p:extLst>
              <p:ext uri="{D42A27DB-BD31-4B8C-83A1-F6EECF244321}">
                <p14:modId xmlns:p14="http://schemas.microsoft.com/office/powerpoint/2010/main" val="2510723079"/>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D98B730E-CD44-A825-3738-D376F80E85D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1624371"/>
      </p:ext>
    </p:extLst>
  </p:cSld>
  <p:clrMapOvr>
    <a:masterClrMapping/>
  </p:clrMapOvr>
  <mc:AlternateContent xmlns:mc="http://schemas.openxmlformats.org/markup-compatibility/2006">
    <mc:Choice xmlns:p14="http://schemas.microsoft.com/office/powerpoint/2010/main" Requires="p14">
      <p:transition spd="slow" p14:dur="2000" advTm="29422"/>
    </mc:Choice>
    <mc:Fallback>
      <p:transition spd="slow" advTm="29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D9CE-E1DF-1C9C-BC7C-E1CAF84CB8D7}"/>
              </a:ext>
            </a:extLst>
          </p:cNvPr>
          <p:cNvSpPr>
            <a:spLocks noGrp="1"/>
          </p:cNvSpPr>
          <p:nvPr>
            <p:ph type="title"/>
          </p:nvPr>
        </p:nvSpPr>
        <p:spPr>
          <a:xfrm>
            <a:off x="1202919" y="284176"/>
            <a:ext cx="9784080" cy="1508760"/>
          </a:xfrm>
        </p:spPr>
        <p:txBody>
          <a:bodyPr>
            <a:normAutofit/>
          </a:bodyPr>
          <a:lstStyle/>
          <a:p>
            <a:r>
              <a:rPr lang="en-US"/>
              <a:t>Highlights</a:t>
            </a:r>
          </a:p>
        </p:txBody>
      </p:sp>
      <p:sp>
        <p:nvSpPr>
          <p:cNvPr id="3" name="Content Placeholder 2">
            <a:extLst>
              <a:ext uri="{FF2B5EF4-FFF2-40B4-BE49-F238E27FC236}">
                <a16:creationId xmlns:a16="http://schemas.microsoft.com/office/drawing/2014/main" id="{E1169869-E9F1-7522-4333-F7F510B086BE}"/>
              </a:ext>
            </a:extLst>
          </p:cNvPr>
          <p:cNvSpPr>
            <a:spLocks noGrp="1"/>
          </p:cNvSpPr>
          <p:nvPr>
            <p:ph idx="1"/>
          </p:nvPr>
        </p:nvSpPr>
        <p:spPr>
          <a:xfrm>
            <a:off x="1202920" y="2011680"/>
            <a:ext cx="6263640" cy="4206240"/>
          </a:xfrm>
        </p:spPr>
        <p:txBody>
          <a:bodyPr>
            <a:normAutofit/>
          </a:bodyPr>
          <a:lstStyle/>
          <a:p>
            <a:pPr>
              <a:spcBef>
                <a:spcPts val="0"/>
              </a:spcBef>
              <a:spcAft>
                <a:spcPts val="800"/>
              </a:spcAft>
            </a:pPr>
            <a:r>
              <a:rPr lang="en-US" sz="1700">
                <a:effectLst/>
                <a:latin typeface="Calibri" panose="020F0502020204030204" pitchFamily="34" charset="0"/>
                <a:ea typeface="Calibri" panose="020F0502020204030204" pitchFamily="34" charset="0"/>
                <a:cs typeface="Times New Roman" panose="02020603050405020304" pitchFamily="18" charset="0"/>
              </a:rPr>
              <a:t>An MIL solution to anomaly detection by leveraging only weakly labeled training videos. They utilize MIL ranking loss with sparsity and smoothness constraints for a deep learning network to learn anomaly scores for video segments.</a:t>
            </a:r>
          </a:p>
          <a:p>
            <a:r>
              <a:rPr lang="en-US" sz="1700">
                <a:effectLst/>
                <a:latin typeface="Calibri" panose="020F0502020204030204" pitchFamily="34" charset="0"/>
                <a:ea typeface="Calibri" panose="020F0502020204030204" pitchFamily="34" charset="0"/>
                <a:cs typeface="Times New Roman" panose="02020603050405020304" pitchFamily="18" charset="0"/>
              </a:rPr>
              <a:t>Experimental results on our new dataset show that our proposed method achieves superior performance as compared to the state-of-the-art anomaly detection approaches.</a:t>
            </a:r>
          </a:p>
          <a:p>
            <a:r>
              <a:rPr lang="en-US" sz="1700">
                <a:effectLst/>
                <a:latin typeface="Calibri" panose="020F0502020204030204" pitchFamily="34" charset="0"/>
                <a:ea typeface="Calibri" panose="020F0502020204030204" pitchFamily="34" charset="0"/>
                <a:cs typeface="Times New Roman" panose="02020603050405020304" pitchFamily="18" charset="0"/>
              </a:rPr>
              <a:t>a self-guided attention boosted feature encoder that aims to automatically focus on anomalous regions in frames while extracting task-specific representations.</a:t>
            </a:r>
          </a:p>
          <a:p>
            <a:r>
              <a:rPr lang="en-US" sz="1700">
                <a:effectLst/>
                <a:latin typeface="Calibri" panose="020F0502020204030204" pitchFamily="34" charset="0"/>
                <a:ea typeface="Calibri" panose="020F0502020204030204" pitchFamily="34" charset="0"/>
                <a:cs typeface="Times New Roman" panose="02020603050405020304" pitchFamily="18" charset="0"/>
              </a:rPr>
              <a:t>Robust Temporal Feature Magnitude learning (RTFM), which trains a feature magnitude learning function to effectively recognize the positive instances</a:t>
            </a:r>
            <a:endParaRPr lang="en-US" sz="1700"/>
          </a:p>
        </p:txBody>
      </p:sp>
      <p:pic>
        <p:nvPicPr>
          <p:cNvPr id="27" name="Picture 26" descr="Light bulb on yellow background with sketched light beams and cord">
            <a:extLst>
              <a:ext uri="{FF2B5EF4-FFF2-40B4-BE49-F238E27FC236}">
                <a16:creationId xmlns:a16="http://schemas.microsoft.com/office/drawing/2014/main" id="{217BA510-40A0-1FDF-29E8-0657A585624C}"/>
              </a:ext>
            </a:extLst>
          </p:cNvPr>
          <p:cNvPicPr>
            <a:picLocks noChangeAspect="1"/>
          </p:cNvPicPr>
          <p:nvPr/>
        </p:nvPicPr>
        <p:blipFill rotWithShape="1">
          <a:blip r:embed="rId4"/>
          <a:srcRect l="45616" r="1355" b="-2"/>
          <a:stretch/>
        </p:blipFill>
        <p:spPr>
          <a:xfrm>
            <a:off x="7847215" y="1822028"/>
            <a:ext cx="4342220" cy="5035972"/>
          </a:xfrm>
          <a:prstGeom prst="rect">
            <a:avLst/>
          </a:prstGeom>
        </p:spPr>
      </p:pic>
      <p:pic>
        <p:nvPicPr>
          <p:cNvPr id="14" name="Audio 13">
            <a:hlinkClick r:id="" action="ppaction://media"/>
            <a:extLst>
              <a:ext uri="{FF2B5EF4-FFF2-40B4-BE49-F238E27FC236}">
                <a16:creationId xmlns:a16="http://schemas.microsoft.com/office/drawing/2014/main" id="{D82049BE-3C92-E1C4-8C1A-CF20850F81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354006"/>
      </p:ext>
    </p:extLst>
  </p:cSld>
  <p:clrMapOvr>
    <a:masterClrMapping/>
  </p:clrMapOvr>
  <mc:AlternateContent xmlns:mc="http://schemas.openxmlformats.org/markup-compatibility/2006">
    <mc:Choice xmlns:p14="http://schemas.microsoft.com/office/powerpoint/2010/main" Requires="p14">
      <p:transition spd="slow" p14:dur="2000" advTm="29706"/>
    </mc:Choice>
    <mc:Fallback>
      <p:transition spd="slow" advTm="2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08A6300-C3BD-42B5-89A7-BEFD79D37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 name="Picture 26" descr="Graph on document with pen">
            <a:extLst>
              <a:ext uri="{FF2B5EF4-FFF2-40B4-BE49-F238E27FC236}">
                <a16:creationId xmlns:a16="http://schemas.microsoft.com/office/drawing/2014/main" id="{E03CF049-A8B0-975E-8407-C734681CF148}"/>
              </a:ext>
            </a:extLst>
          </p:cNvPr>
          <p:cNvPicPr>
            <a:picLocks noChangeAspect="1"/>
          </p:cNvPicPr>
          <p:nvPr/>
        </p:nvPicPr>
        <p:blipFill rotWithShape="1">
          <a:blip r:embed="rId5">
            <a:duotone>
              <a:prstClr val="black"/>
              <a:schemeClr val="tx2">
                <a:tint val="45000"/>
                <a:satMod val="400000"/>
              </a:schemeClr>
            </a:duotone>
            <a:alphaModFix amt="35000"/>
          </a:blip>
          <a:srcRect t="1510" b="1422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E6B14959-646B-45DC-9B6D-C3C206D2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D434D9CE-E1DF-1C9C-BC7C-E1CAF84CB8D7}"/>
              </a:ext>
            </a:extLst>
          </p:cNvPr>
          <p:cNvSpPr>
            <a:spLocks noGrp="1"/>
          </p:cNvSpPr>
          <p:nvPr>
            <p:ph type="title"/>
          </p:nvPr>
        </p:nvSpPr>
        <p:spPr>
          <a:xfrm>
            <a:off x="1202919" y="284176"/>
            <a:ext cx="9784080" cy="1508760"/>
          </a:xfrm>
        </p:spPr>
        <p:txBody>
          <a:bodyPr>
            <a:normAutofit/>
          </a:bodyPr>
          <a:lstStyle/>
          <a:p>
            <a:r>
              <a:rPr lang="en-US"/>
              <a:t>Drawbacks</a:t>
            </a:r>
          </a:p>
        </p:txBody>
      </p:sp>
      <p:sp>
        <p:nvSpPr>
          <p:cNvPr id="3" name="Content Placeholder 2">
            <a:extLst>
              <a:ext uri="{FF2B5EF4-FFF2-40B4-BE49-F238E27FC236}">
                <a16:creationId xmlns:a16="http://schemas.microsoft.com/office/drawing/2014/main" id="{E1169869-E9F1-7522-4333-F7F510B086BE}"/>
              </a:ext>
            </a:extLst>
          </p:cNvPr>
          <p:cNvSpPr>
            <a:spLocks noGrp="1"/>
          </p:cNvSpPr>
          <p:nvPr>
            <p:ph idx="1"/>
          </p:nvPr>
        </p:nvSpPr>
        <p:spPr>
          <a:xfrm>
            <a:off x="1202919" y="2011680"/>
            <a:ext cx="9784080" cy="4206240"/>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The requirement of providing these precise temporal annotations is relaxed by MIL. </a:t>
            </a:r>
            <a:r>
              <a:rPr lang="en-US" b="1">
                <a:effectLst/>
                <a:latin typeface="Calibri" panose="020F0502020204030204" pitchFamily="34" charset="0"/>
                <a:ea typeface="Calibri" panose="020F0502020204030204" pitchFamily="34" charset="0"/>
                <a:cs typeface="Times New Roman" panose="02020603050405020304" pitchFamily="18" charset="0"/>
              </a:rPr>
              <a:t>MIL does not know the exact temporal positions of abnormal events in videos.</a:t>
            </a:r>
            <a:endParaRPr lang="en-US">
              <a:effectLst/>
              <a:latin typeface="Calibri" panose="020F0502020204030204" pitchFamily="34" charset="0"/>
              <a:ea typeface="Calibri" panose="020F0502020204030204" pitchFamily="34" charset="0"/>
              <a:cs typeface="Times New Roman" panose="02020603050405020304" pitchFamily="18" charset="0"/>
            </a:endParaRPr>
          </a:p>
          <a:p>
            <a:r>
              <a:rPr lang="en-US">
                <a:effectLst/>
                <a:latin typeface="Calibri" panose="020F0502020204030204" pitchFamily="34" charset="0"/>
                <a:ea typeface="Calibri" panose="020F0502020204030204" pitchFamily="34" charset="0"/>
                <a:cs typeface="Times New Roman" panose="02020603050405020304" pitchFamily="18" charset="0"/>
              </a:rPr>
              <a:t>Instead, all that is required are video-level labels showing the presence of an abnormality throughout the entire video.</a:t>
            </a:r>
          </a:p>
          <a:p>
            <a:r>
              <a:rPr lang="en-US">
                <a:effectLst/>
                <a:latin typeface="Calibri" panose="020F0502020204030204" pitchFamily="34" charset="0"/>
                <a:ea typeface="Calibri" panose="020F0502020204030204" pitchFamily="34" charset="0"/>
                <a:cs typeface="Times New Roman" panose="02020603050405020304" pitchFamily="18" charset="0"/>
              </a:rPr>
              <a:t>By temporally localizing anomalous portions inside anomalous movies, the Weakly Supervised Anomaly Localization (WSAL) approach seeks to locate anomalous phenomena.</a:t>
            </a:r>
          </a:p>
        </p:txBody>
      </p:sp>
      <p:pic>
        <p:nvPicPr>
          <p:cNvPr id="15" name="Audio 14">
            <a:hlinkClick r:id="" action="ppaction://media"/>
            <a:extLst>
              <a:ext uri="{FF2B5EF4-FFF2-40B4-BE49-F238E27FC236}">
                <a16:creationId xmlns:a16="http://schemas.microsoft.com/office/drawing/2014/main" id="{A11C96DC-D4A1-E0B3-AE92-8CC6BBA817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4354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7402"/>
    </mc:Choice>
    <mc:Fallback>
      <p:transition spd="slow" advTm="27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68B61-4C98-2BB1-2F3B-AAB3AB3E600D}"/>
              </a:ext>
            </a:extLst>
          </p:cNvPr>
          <p:cNvSpPr>
            <a:spLocks noGrp="1"/>
          </p:cNvSpPr>
          <p:nvPr>
            <p:ph type="title"/>
          </p:nvPr>
        </p:nvSpPr>
        <p:spPr>
          <a:xfrm>
            <a:off x="643467" y="1325880"/>
            <a:ext cx="3089437" cy="4206240"/>
          </a:xfrm>
        </p:spPr>
        <p:txBody>
          <a:bodyPr>
            <a:normAutofit/>
          </a:bodyPr>
          <a:lstStyle/>
          <a:p>
            <a:pPr algn="r"/>
            <a:r>
              <a:rPr lang="en-US" sz="1600" b="1" dirty="0">
                <a:solidFill>
                  <a:schemeClr val="tx2"/>
                </a:solidFill>
                <a:effectLst/>
                <a:latin typeface="Lato" panose="020F0502020204030203" pitchFamily="34" charset="0"/>
                <a:ea typeface="Times New Roman" panose="02020603050405020304" pitchFamily="18" charset="0"/>
                <a:cs typeface="Times New Roman" panose="02020603050405020304" pitchFamily="18" charset="0"/>
              </a:rPr>
              <a:t>Applications of Anomaly Detection in Current Research</a:t>
            </a:r>
            <a:endParaRPr lang="en-US" sz="1600" dirty="0">
              <a:solidFill>
                <a:schemeClr val="tx2"/>
              </a:solidFill>
            </a:endParaRPr>
          </a:p>
        </p:txBody>
      </p:sp>
      <p:sp>
        <p:nvSpPr>
          <p:cNvPr id="10"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A72CF7-9B89-3C3C-469D-F4540C0A1B5A}"/>
              </a:ext>
            </a:extLst>
          </p:cNvPr>
          <p:cNvSpPr>
            <a:spLocks noGrp="1"/>
          </p:cNvSpPr>
          <p:nvPr>
            <p:ph idx="1"/>
          </p:nvPr>
        </p:nvSpPr>
        <p:spPr>
          <a:xfrm>
            <a:off x="4381668" y="1126067"/>
            <a:ext cx="6605331" cy="4605866"/>
          </a:xfrm>
        </p:spPr>
        <p:txBody>
          <a:bodyPr anchor="ctr">
            <a:normAutofit/>
          </a:bodyPr>
          <a:lstStyle/>
          <a:p>
            <a:pPr marL="457200" indent="-457200">
              <a:buAutoNum type="arabicPeriod"/>
            </a:pPr>
            <a:r>
              <a:rPr lang="en-US" sz="1800" b="1" dirty="0">
                <a:solidFill>
                  <a:schemeClr val="tx2"/>
                </a:solidFill>
              </a:rPr>
              <a:t>Finance</a:t>
            </a:r>
            <a:r>
              <a:rPr lang="en-US" sz="1800" dirty="0">
                <a:solidFill>
                  <a:schemeClr val="tx2"/>
                </a:solidFill>
              </a:rPr>
              <a:t> - Deep learning algorithms, for instance, can be trained to spot patterns of fraudulent activity or atypical transactions in real time.</a:t>
            </a:r>
            <a:endParaRPr lang="en-US" sz="1800" b="1" dirty="0">
              <a:solidFill>
                <a:schemeClr val="tx2"/>
              </a:solidFill>
            </a:endParaRPr>
          </a:p>
          <a:p>
            <a:pPr marL="457200" indent="-457200">
              <a:buFont typeface="Wingdings" pitchFamily="2" charset="2"/>
              <a:buAutoNum type="arabicPeriod"/>
            </a:pPr>
            <a:r>
              <a:rPr lang="en-US" sz="1800" b="1" dirty="0">
                <a:solidFill>
                  <a:schemeClr val="tx2"/>
                </a:solidFill>
              </a:rPr>
              <a:t>Manufacturing</a:t>
            </a:r>
            <a:r>
              <a:rPr lang="en-US" sz="1800" dirty="0">
                <a:solidFill>
                  <a:schemeClr val="tx2"/>
                </a:solidFill>
              </a:rPr>
              <a:t> - Deep learning models, for instance, can be used to machine sensor data to track patterns that point to probable faults.</a:t>
            </a:r>
          </a:p>
          <a:p>
            <a:pPr marL="457200" indent="-457200">
              <a:buFont typeface="Wingdings" pitchFamily="2" charset="2"/>
              <a:buAutoNum type="arabicPeriod"/>
            </a:pPr>
            <a:r>
              <a:rPr lang="en-US" sz="1800" b="1" dirty="0">
                <a:solidFill>
                  <a:schemeClr val="tx2"/>
                </a:solidFill>
              </a:rPr>
              <a:t>Healthcare</a:t>
            </a:r>
            <a:r>
              <a:rPr lang="en-US" sz="1800" dirty="0">
                <a:solidFill>
                  <a:schemeClr val="tx2"/>
                </a:solidFill>
              </a:rPr>
              <a:t> - Deep learning models, for instance, can be used to track patient data and find patterns that point to possible health risks or to identify cancers in medical imaging.</a:t>
            </a:r>
          </a:p>
          <a:p>
            <a:pPr marL="457200" indent="-457200">
              <a:buFont typeface="Wingdings" pitchFamily="2" charset="2"/>
              <a:buAutoNum type="arabicPeriod"/>
            </a:pPr>
            <a:r>
              <a:rPr lang="en-US" sz="1800" b="1" dirty="0">
                <a:solidFill>
                  <a:schemeClr val="tx2"/>
                </a:solidFill>
              </a:rPr>
              <a:t>Cybersecurity</a:t>
            </a:r>
            <a:r>
              <a:rPr lang="en-US" sz="1800" dirty="0">
                <a:solidFill>
                  <a:schemeClr val="tx2"/>
                </a:solidFill>
              </a:rPr>
              <a:t> - Deep learning models, for instance, can be used to examine network data and find patterns that point to potential dangers.</a:t>
            </a:r>
          </a:p>
          <a:p>
            <a:pPr marL="457200" indent="-457200">
              <a:buAutoNum type="arabicPeriod"/>
            </a:pPr>
            <a:r>
              <a:rPr lang="en-US" sz="1800" dirty="0">
                <a:solidFill>
                  <a:schemeClr val="tx2"/>
                </a:solidFill>
              </a:rPr>
              <a:t>Energy - Deep learning models, for instance, can be used to track patterns in energy data from smart meters</a:t>
            </a:r>
          </a:p>
        </p:txBody>
      </p:sp>
      <p:sp>
        <p:nvSpPr>
          <p:cNvPr id="14"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7607ED2C-DD43-3F98-1C4B-DF282C636F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513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3818"/>
    </mc:Choice>
    <mc:Fallback>
      <p:transition spd="slow" advTm="4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4E3864-550F-4194-BC9D-CCA442A52D0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F871927-9856-4138-B7A7-125C4AA7EFDB}">
  <ds:schemaRefs>
    <ds:schemaRef ds:uri="http://schemas.microsoft.com/sharepoint/v3/contenttype/forms"/>
  </ds:schemaRefs>
</ds:datastoreItem>
</file>

<file path=customXml/itemProps3.xml><?xml version="1.0" encoding="utf-8"?>
<ds:datastoreItem xmlns:ds="http://schemas.openxmlformats.org/officeDocument/2006/customXml" ds:itemID="{79934CB3-A97C-40D1-8D7D-5211E1C57C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Banded design</Template>
  <TotalTime>11949</TotalTime>
  <Words>981</Words>
  <Application>Microsoft Macintosh PowerPoint</Application>
  <PresentationFormat>Widescreen</PresentationFormat>
  <Paragraphs>56</Paragraphs>
  <Slides>14</Slides>
  <Notes>1</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Rounded MT Bold</vt:lpstr>
      <vt:lpstr>Calibri</vt:lpstr>
      <vt:lpstr>Corbel</vt:lpstr>
      <vt:lpstr>Lato</vt:lpstr>
      <vt:lpstr>Symbol</vt:lpstr>
      <vt:lpstr>Wingdings</vt:lpstr>
      <vt:lpstr>Banded</vt:lpstr>
      <vt:lpstr> Video Anomaly Detection in Deep Learning Domain: Computer Vision </vt:lpstr>
      <vt:lpstr>Table of Contents</vt:lpstr>
      <vt:lpstr>video anomaly detection in Deep Learning</vt:lpstr>
      <vt:lpstr>State-Of-the-Art Techniques list in VAD (Video Anomaly Detection): </vt:lpstr>
      <vt:lpstr>Literature Review:</vt:lpstr>
      <vt:lpstr>Techniques</vt:lpstr>
      <vt:lpstr>Highlights</vt:lpstr>
      <vt:lpstr>Drawbacks</vt:lpstr>
      <vt:lpstr>Applications of Anomaly Detection in Current Research</vt:lpstr>
      <vt:lpstr>Potential Future Developments</vt:lpstr>
      <vt:lpstr>Limitations</vt:lpstr>
      <vt:lpstr>Potential Solutions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Video Anomaly Detection  Domain: Computer Vision with Deep Learning </dc:title>
  <dc:subject/>
  <dc:creator>vineeth</dc:creator>
  <cp:keywords/>
  <dc:description/>
  <cp:lastModifiedBy>Maddi, Vineeth Goud</cp:lastModifiedBy>
  <cp:revision>10</cp:revision>
  <dcterms:created xsi:type="dcterms:W3CDTF">2023-04-17T18:10:57Z</dcterms:created>
  <dcterms:modified xsi:type="dcterms:W3CDTF">2023-05-08T22:13:53Z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